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34"/>
  </p:notesMasterIdLst>
  <p:handoutMasterIdLst>
    <p:handoutMasterId r:id="rId35"/>
  </p:handoutMasterIdLst>
  <p:sldIdLst>
    <p:sldId id="257" r:id="rId2"/>
    <p:sldId id="258" r:id="rId3"/>
    <p:sldId id="259" r:id="rId4"/>
    <p:sldId id="264" r:id="rId5"/>
    <p:sldId id="260" r:id="rId6"/>
    <p:sldId id="284" r:id="rId7"/>
    <p:sldId id="261" r:id="rId8"/>
    <p:sldId id="262" r:id="rId9"/>
    <p:sldId id="279" r:id="rId10"/>
    <p:sldId id="303" r:id="rId11"/>
    <p:sldId id="283" r:id="rId12"/>
    <p:sldId id="292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277" r:id="rId30"/>
    <p:sldId id="278" r:id="rId31"/>
    <p:sldId id="280" r:id="rId32"/>
    <p:sldId id="281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FFBC"/>
    <a:srgbClr val="990033"/>
    <a:srgbClr val="990099"/>
    <a:srgbClr val="FF0000"/>
    <a:srgbClr val="FF33CC"/>
    <a:srgbClr val="FFFFCC"/>
    <a:srgbClr val="C9F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>
      <p:cViewPr varScale="1">
        <p:scale>
          <a:sx n="106" d="100"/>
          <a:sy n="106" d="100"/>
        </p:scale>
        <p:origin x="20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929F17-8F06-4B9E-A3EA-0281FD58CD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25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845189-2F47-47D0-B1D8-C69F32651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23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88B79-943A-45A2-9C70-8A293B5AD6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0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C91E0-4661-4AB7-9415-13D95625A0A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73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A1CDE-0669-4D01-B25A-D0E3EC56BB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85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57682-203C-4CCC-A7F5-CA1E896898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60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F26064-7DFD-4899-8440-85CCA49076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074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EDC7D-4555-4A03-A5B5-6F94CB4E670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53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EE40A-90B2-4084-9A47-533784801B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53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8D94E-D043-4815-816F-50C07C040AD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47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7D141-F47E-41FF-894F-823A6DA0BF3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008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EBE58-4759-4158-8260-7C24AC99B6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52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C00C6F-353E-43EE-B5B4-642331C421D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73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6372C-E9FB-4BCA-A203-9DBF7F1A48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5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A4C97F-97DE-4F64-8312-DE610F3EC79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16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9A49B-15DD-4FDF-84EE-516B60ED12E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0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9FFBC"/>
            </a:gs>
            <a:gs pos="100000">
              <a:srgbClr val="FF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7307BA-BD05-436A-AB8E-3DFE1E1EBB9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жар рыба ryba3"/>
          <p:cNvPicPr>
            <a:picLocks noChangeAspect="1" noChangeArrowheads="1"/>
          </p:cNvPicPr>
          <p:nvPr/>
        </p:nvPicPr>
        <p:blipFill>
          <a:blip r:embed="rId2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6696075" cy="497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985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4030663" y="836613"/>
            <a:ext cx="5113337" cy="1728787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Учебный элемент</a:t>
            </a:r>
            <a:r>
              <a:rPr lang="ru-RU" sz="48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8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Рыба. Способы тепловой обработки рыбы</a:t>
            </a:r>
            <a:r>
              <a:rPr lang="ru-RU" sz="28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249860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5589588"/>
            <a:ext cx="6400800" cy="106045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sz="1200" b="1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913"/>
            <a:ext cx="8229600" cy="620712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Задания для самопроверки усвоения материала</a:t>
            </a:r>
            <a:br>
              <a:rPr lang="ru-RU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000" b="1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29600" cy="45259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6. Перед тем как тушить, рыбу…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обдают кипятком;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обжаривают;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отваривают.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7. Если в рыбный фарш не добавить яйцо, котлеты</a:t>
            </a:r>
            <a:r>
              <a:rPr lang="ru-RU" sz="2000" smtClean="0"/>
              <a:t>…..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потеряют форму;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будут твердыми;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будут не сочными.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8. Для ухи используют ….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мелкую рыбу;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крупную рыбу;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филе рыбы без костей.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9. В реке Волге можно поймать...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камбалу;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сома;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судака.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10. Для панировки рыбы используют...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муку;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дробленый рис;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дробленые сухари.</a:t>
            </a:r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475" y="260350"/>
            <a:ext cx="5554663" cy="1143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Ответы к тесту: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2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908050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smtClean="0"/>
              <a:t>1 - а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2 - б, в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3 - в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4 - а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5 - а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6 - б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7 - а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8 - а, б, в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9 - б, в</a:t>
            </a:r>
          </a:p>
          <a:p>
            <a:pPr eaLnBrk="1" hangingPunct="1">
              <a:buFontTx/>
              <a:buNone/>
            </a:pPr>
            <a:r>
              <a:rPr lang="ru-RU" sz="2800" b="1" smtClean="0"/>
              <a:t>10 - а, в.</a:t>
            </a:r>
            <a:endParaRPr lang="en-US" sz="2800" b="1" smtClean="0"/>
          </a:p>
          <a:p>
            <a:pPr eaLnBrk="1" hangingPunct="1">
              <a:buFontTx/>
              <a:buNone/>
            </a:pPr>
            <a:endParaRPr lang="ru-RU" sz="280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5076825" y="1700213"/>
          <a:ext cx="2247900" cy="427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orelDRAW" r:id="rId3" imgW="2248200" imgH="4271400" progId="CorelDRAW.Graphic.13">
                  <p:embed/>
                </p:oleObj>
              </mc:Choice>
              <mc:Fallback>
                <p:oleObj name="CorelDRAW" r:id="rId3" imgW="2248200" imgH="4271400" progId="CorelDRAW.Graphic.1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1700213"/>
                        <a:ext cx="2247900" cy="427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sz="3200" u="sng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Рыбные котлеты.</a:t>
            </a:r>
          </a:p>
        </p:txBody>
      </p:sp>
      <p:sp>
        <p:nvSpPr>
          <p:cNvPr id="3153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 мл. воды; 1 яйцо; 100 г панировочных сухарей;</a:t>
            </a:r>
          </a:p>
          <a:p>
            <a:pPr eaLnBrk="1" hangingPunct="1">
              <a:lnSpc>
                <a:spcPct val="90000"/>
              </a:lnSpc>
            </a:pPr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огурец; 1 морковь;</a:t>
            </a:r>
          </a:p>
          <a:p>
            <a:pPr eaLnBrk="1" hangingPunct="1">
              <a:lnSpc>
                <a:spcPct val="90000"/>
              </a:lnSpc>
            </a:pPr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 г растительного масла;</a:t>
            </a:r>
          </a:p>
          <a:p>
            <a:pPr eaLnBrk="1" hangingPunct="1">
              <a:lnSpc>
                <a:spcPct val="90000"/>
              </a:lnSpc>
            </a:pPr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соль; перец белый молотый.</a:t>
            </a:r>
          </a:p>
        </p:txBody>
      </p:sp>
      <p:pic>
        <p:nvPicPr>
          <p:cNvPr id="13316" name="Picture 6" descr="6a00e0098943a78833011572263b1e970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1628775"/>
            <a:ext cx="4176713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6" name="Rectangle 10"/>
          <p:cNvSpPr>
            <a:spLocks noGrp="1" noChangeArrowheads="1"/>
          </p:cNvSpPr>
          <p:nvPr>
            <p:ph type="body" sz="half" idx="3"/>
          </p:nvPr>
        </p:nvSpPr>
        <p:spPr>
          <a:xfrm>
            <a:off x="4932363" y="15573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Филе сома нарежьте небольшими кусочками. </a:t>
            </a: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Ломтики хлеба на </a:t>
            </a:r>
          </a:p>
          <a:p>
            <a:pPr eaLnBrk="1" hangingPunct="1">
              <a:buFontTx/>
              <a:buNone/>
            </a:pP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3–4 мин опустите в воду </a:t>
            </a: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Вымоченный хлеб и   филе рыбы пропустите через мясорубку.</a:t>
            </a:r>
          </a:p>
          <a:p>
            <a:pPr eaLnBrk="1" hangingPunct="1">
              <a:buFontTx/>
              <a:buNone/>
            </a:pPr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39" name="Picture 11" descr="1261650024_gofra-54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1196975"/>
            <a:ext cx="4681538" cy="3865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628775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</a:t>
            </a: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  В отдельной посуде взбейте яйцо с солью.</a:t>
            </a:r>
          </a:p>
        </p:txBody>
      </p:sp>
      <p:pic>
        <p:nvPicPr>
          <p:cNvPr id="15363" name="Picture 5" descr="1261650024_gofra-54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1052513"/>
            <a:ext cx="4897437" cy="4043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628775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</a:t>
            </a: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Введите яйцо в рыбную массу, все посолите, поперчите и тщательно перемешайте.</a:t>
            </a:r>
          </a:p>
        </p:txBody>
      </p:sp>
      <p:pic>
        <p:nvPicPr>
          <p:cNvPr id="16387" name="Picture 5" descr="1261650024_gofra-54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1268413"/>
            <a:ext cx="4895850" cy="4043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573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</a:t>
            </a: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Из фарша сформуйте котлеты, обваляйте в панировочных сухарях</a:t>
            </a:r>
          </a:p>
        </p:txBody>
      </p:sp>
      <p:pic>
        <p:nvPicPr>
          <p:cNvPr id="17411" name="Picture 5" descr="1261650024_gofra-54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1196975"/>
            <a:ext cx="4968875" cy="41036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628775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    </a:t>
            </a:r>
            <a:r>
              <a:rPr lang="ru-RU" sz="2400" b="1" smtClean="0">
                <a:solidFill>
                  <a:srgbClr val="990033"/>
                </a:solidFill>
              </a:rPr>
              <a:t>5.  Поджарьте на растительном масле до готовности. </a:t>
            </a:r>
          </a:p>
        </p:txBody>
      </p:sp>
      <p:pic>
        <p:nvPicPr>
          <p:cNvPr id="18435" name="Picture 8" descr="7aa8928023d472bde77d179d59b944dc_full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1125538"/>
            <a:ext cx="5040313" cy="37798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4941888"/>
            <a:ext cx="7427912" cy="11842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 Помидор нарежьте дольками, а огурец кружочками, подготовленными овощами и зеленью укропа украсьте блюдо.</a:t>
            </a:r>
          </a:p>
          <a:p>
            <a:pPr eaLnBrk="1" hangingPunct="1">
              <a:lnSpc>
                <a:spcPct val="90000"/>
              </a:lnSpc>
            </a:pPr>
            <a:endParaRPr lang="ru-RU" sz="2400" smtClean="0"/>
          </a:p>
        </p:txBody>
      </p:sp>
      <p:pic>
        <p:nvPicPr>
          <p:cNvPr id="19459" name="Picture 5" descr="im30_59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16013" y="836613"/>
            <a:ext cx="7127875" cy="3887787"/>
          </a:xfrm>
        </p:spPr>
      </p:pic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042988" y="765175"/>
            <a:ext cx="7273925" cy="40322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u="sng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Рыба, запечная под майонезом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57338"/>
            <a:ext cx="40386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990033"/>
                </a:solidFill>
              </a:rPr>
              <a:t>Ингредиенты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2400" b="1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500 г рыбного филе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150 г майонеза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сок половины лимона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2 зубчика чеснока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соль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перец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специи по вкусу</a:t>
            </a:r>
          </a:p>
        </p:txBody>
      </p:sp>
      <p:pic>
        <p:nvPicPr>
          <p:cNvPr id="20484" name="Picture 5" descr="154_010016_45_b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1628775"/>
            <a:ext cx="4608513" cy="3455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836613"/>
            <a:ext cx="6400800" cy="48021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990099"/>
                </a:solidFill>
              </a:rPr>
              <a:t>Цели:</a:t>
            </a:r>
            <a:r>
              <a:rPr lang="ru-RU" sz="2800" smtClean="0">
                <a:solidFill>
                  <a:srgbClr val="990099"/>
                </a:solidFill>
              </a:rPr>
              <a:t> изучив данный УЭ, вы сможете:</a:t>
            </a:r>
          </a:p>
          <a:p>
            <a:pPr algn="l" eaLnBrk="1" hangingPunct="1">
              <a:lnSpc>
                <a:spcPct val="80000"/>
              </a:lnSpc>
            </a:pPr>
            <a:endParaRPr lang="ru-RU" sz="2800" smtClean="0">
              <a:solidFill>
                <a:srgbClr val="990099"/>
              </a:solidFill>
            </a:endParaRP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ru-RU" sz="2800" smtClean="0">
                <a:solidFill>
                  <a:schemeClr val="accent2"/>
                </a:solidFill>
              </a:rPr>
              <a:t> раскрыть содержание понятия тепловая обработка; 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accent2"/>
                </a:solidFill>
              </a:rPr>
              <a:t>- сформировать умения и навыки  тепловой обработке рыбы, приготовлению блюд из рыбы;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accent2"/>
                </a:solidFill>
              </a:rPr>
              <a:t>- воспитать эстетический вкус, внимательность;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accent2"/>
                </a:solidFill>
              </a:rPr>
              <a:t>- развить исполнительские умения, творческие способности.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0" y="549275"/>
            <a:ext cx="4038600" cy="5903913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990033"/>
                </a:solidFill>
              </a:rPr>
              <a:t>Рыбу нарезать небольшими кусочками.</a:t>
            </a:r>
          </a:p>
          <a:p>
            <a:pPr eaLnBrk="1" hangingPunct="1"/>
            <a:endParaRPr lang="ru-RU" sz="2400" smtClean="0">
              <a:solidFill>
                <a:srgbClr val="990033"/>
              </a:solidFill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buFontTx/>
              <a:buNone/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</a:endParaRP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</a:rPr>
              <a:t>Посолить, поперчить, добавить специи, лимонный сок. </a:t>
            </a: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</a:rPr>
              <a:t>Все хорошо перемешать. </a:t>
            </a: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</a:rPr>
              <a:t>Поставить в холодильник на 1 час.</a:t>
            </a:r>
          </a:p>
        </p:txBody>
      </p:sp>
      <p:pic>
        <p:nvPicPr>
          <p:cNvPr id="21507" name="Picture 8" descr="154_0316_45_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1188" y="3429000"/>
            <a:ext cx="3744912" cy="2808288"/>
          </a:xfrm>
        </p:spPr>
      </p:pic>
      <p:pic>
        <p:nvPicPr>
          <p:cNvPr id="21508" name="Picture 11" descr="154_0216_45_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1188" y="476250"/>
            <a:ext cx="3744912" cy="2808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716463" y="404813"/>
            <a:ext cx="4038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Чеснок выдавить через чесноковыжималку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rgbClr val="990033"/>
                </a:solidFill>
              </a:rPr>
              <a:t>    и перемешать с майонезом.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solidFill>
                  <a:srgbClr val="990033"/>
                </a:solidFill>
              </a:rPr>
              <a:t>Противень немного смазать майонезом с чесноком.</a:t>
            </a:r>
          </a:p>
        </p:txBody>
      </p:sp>
      <p:pic>
        <p:nvPicPr>
          <p:cNvPr id="22531" name="Picture 8" descr="154_0416_45_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8313" y="333375"/>
            <a:ext cx="4032250" cy="3024188"/>
          </a:xfrm>
        </p:spPr>
      </p:pic>
      <p:pic>
        <p:nvPicPr>
          <p:cNvPr id="22532" name="Picture 9" descr="154_0516_46_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8313" y="3500438"/>
            <a:ext cx="4032250" cy="3024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859338" y="476250"/>
            <a:ext cx="4038600" cy="5759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990033"/>
                </a:solidFill>
              </a:rPr>
              <a:t>Выложить рыбу.</a:t>
            </a: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9900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990033"/>
                </a:solidFill>
              </a:rPr>
              <a:t>Смазать рыбу оставшимся майонезом.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990033"/>
                </a:solidFill>
              </a:rPr>
              <a:t>Поставить в духовку.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990033"/>
                </a:solidFill>
              </a:rPr>
              <a:t>Запекать при температуре 180 градусов в течение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990033"/>
                </a:solidFill>
              </a:rPr>
              <a:t>    40-45 минут.</a:t>
            </a:r>
          </a:p>
        </p:txBody>
      </p:sp>
      <p:pic>
        <p:nvPicPr>
          <p:cNvPr id="23555" name="Picture 8" descr="154_0616_46_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4319588" cy="3095625"/>
          </a:xfrm>
        </p:spPr>
      </p:pic>
      <p:pic>
        <p:nvPicPr>
          <p:cNvPr id="23556" name="Picture 9" descr="154_0716_46_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3500438"/>
            <a:ext cx="4248150" cy="3024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Приятного аппетита!!!</a:t>
            </a:r>
          </a:p>
        </p:txBody>
      </p:sp>
      <p:pic>
        <p:nvPicPr>
          <p:cNvPr id="24579" name="Picture 4" descr="154_0116_46_i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813" y="1700213"/>
            <a:ext cx="6408737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476375" y="1628775"/>
            <a:ext cx="6551613" cy="43211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u="sng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Горбуша, тушеная с грибами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628775"/>
            <a:ext cx="4038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Ингредиенты</a:t>
            </a:r>
          </a:p>
          <a:p>
            <a:pPr eaLnBrk="1" hangingPunct="1"/>
            <a:r>
              <a:rPr lang="ru-RU" sz="28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500 г филе горбуши</a:t>
            </a:r>
          </a:p>
          <a:p>
            <a:pPr eaLnBrk="1" hangingPunct="1"/>
            <a:r>
              <a:rPr lang="ru-RU" sz="28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300 г шампиньонов</a:t>
            </a:r>
          </a:p>
          <a:p>
            <a:pPr eaLnBrk="1" hangingPunct="1"/>
            <a:r>
              <a:rPr lang="ru-RU" sz="28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 г сметаны</a:t>
            </a:r>
          </a:p>
          <a:p>
            <a:pPr eaLnBrk="1" hangingPunct="1"/>
            <a:r>
              <a:rPr lang="ru-RU" sz="28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соль</a:t>
            </a:r>
          </a:p>
          <a:p>
            <a:pPr eaLnBrk="1" hangingPunct="1"/>
            <a:r>
              <a:rPr lang="ru-RU" sz="28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перец</a:t>
            </a:r>
          </a:p>
          <a:p>
            <a:pPr eaLnBrk="1" hangingPunct="1"/>
            <a:r>
              <a:rPr lang="ru-RU" sz="28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растительное масло</a:t>
            </a:r>
          </a:p>
        </p:txBody>
      </p:sp>
      <p:pic>
        <p:nvPicPr>
          <p:cNvPr id="25604" name="Picture 7" descr="409_010040_1043_b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1773238"/>
            <a:ext cx="4319587" cy="3240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9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648200" y="404813"/>
            <a:ext cx="4038600" cy="572135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Грибы почистить, нарезать пластиками.</a:t>
            </a: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Tx/>
              <a:buNone/>
            </a:pPr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Горбушу нарезать небольшими кусочками.</a:t>
            </a:r>
          </a:p>
        </p:txBody>
      </p:sp>
      <p:pic>
        <p:nvPicPr>
          <p:cNvPr id="26627" name="Picture 8" descr="409_0240_1050_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333375"/>
            <a:ext cx="4176713" cy="3132138"/>
          </a:xfrm>
        </p:spPr>
      </p:pic>
      <p:pic>
        <p:nvPicPr>
          <p:cNvPr id="26628" name="Picture 9" descr="409_0340_1048_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3573463"/>
            <a:ext cx="4176713" cy="31321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3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648200" y="549275"/>
            <a:ext cx="4038600" cy="5576888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Грибы обжарить на растительном масле.</a:t>
            </a: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Tx/>
              <a:buNone/>
            </a:pPr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Добавить сметану, посолить, поперчить, тушить 15-20 минут.</a:t>
            </a:r>
          </a:p>
        </p:txBody>
      </p:sp>
      <p:pic>
        <p:nvPicPr>
          <p:cNvPr id="27651" name="Picture 8" descr="409_0440_1060_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260350"/>
            <a:ext cx="4103688" cy="3078163"/>
          </a:xfrm>
        </p:spPr>
      </p:pic>
      <p:pic>
        <p:nvPicPr>
          <p:cNvPr id="27652" name="Picture 9" descr="409_0540_1065_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3429000"/>
            <a:ext cx="4103688" cy="3078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7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859338" y="692150"/>
            <a:ext cx="4038600" cy="568960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Отдельно пожарить горбушу.</a:t>
            </a: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Tx/>
              <a:buNone/>
            </a:pPr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ru-RU" sz="2400" smtClean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Залить горбушу грибами со сметаной, </a:t>
            </a:r>
          </a:p>
          <a:p>
            <a:pPr eaLnBrk="1" hangingPunct="1"/>
            <a:r>
              <a:rPr lang="ru-RU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Закрыть крышкой и потушить  5 минут.</a:t>
            </a:r>
          </a:p>
        </p:txBody>
      </p:sp>
      <p:pic>
        <p:nvPicPr>
          <p:cNvPr id="28675" name="Picture 8" descr="409_0640_1054_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333375"/>
            <a:ext cx="4105275" cy="3079750"/>
          </a:xfrm>
        </p:spPr>
      </p:pic>
      <p:pic>
        <p:nvPicPr>
          <p:cNvPr id="28676" name="Picture 9" descr="409_0793_1072_b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3573463"/>
            <a:ext cx="4105275" cy="3079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Приятного аппетита!!!</a:t>
            </a:r>
          </a:p>
        </p:txBody>
      </p:sp>
      <p:pic>
        <p:nvPicPr>
          <p:cNvPr id="29699" name="Picture 4" descr="409_0140_1095_i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813" y="1628775"/>
            <a:ext cx="6697662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1476375" y="1557338"/>
            <a:ext cx="6840538" cy="45354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9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06438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Самостоятельная работа с мини кейсами</a:t>
            </a:r>
            <a:r>
              <a:rPr lang="ru-RU" sz="24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4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4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000" b="1" i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Работа с рыбой и нерыбными продуктами моря</a:t>
            </a:r>
            <a:br>
              <a:rPr lang="ru-RU" sz="2000" b="1" i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000" b="1" i="1" smtClean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9800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0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(Подбери из нижеприведенных ответов  правильные обоснования и предложения для 7-ми описанных  мини кейс- заданий)</a:t>
            </a:r>
            <a:endParaRPr lang="ru-RU" sz="20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Tx/>
              <a:buNone/>
            </a:pPr>
            <a:r>
              <a:rPr lang="ru-RU" sz="1800" b="1" smtClean="0">
                <a:solidFill>
                  <a:schemeClr val="accent2"/>
                </a:solidFill>
              </a:rPr>
              <a:t>1. Известно, что пойманная озерная рыба имеет неприятный тинный</a:t>
            </a:r>
          </a:p>
          <a:p>
            <a:pPr eaLnBrk="1" hangingPunct="1">
              <a:buFontTx/>
              <a:buNone/>
            </a:pPr>
            <a:r>
              <a:rPr lang="ru-RU" sz="1800" b="1" smtClean="0">
                <a:solidFill>
                  <a:schemeClr val="accent2"/>
                </a:solidFill>
              </a:rPr>
              <a:t>запах, который сохраняется и в приготовленном из нее блюде.</a:t>
            </a:r>
          </a:p>
          <a:p>
            <a:pPr eaLnBrk="1" hangingPunct="1">
              <a:buFontTx/>
              <a:buNone/>
            </a:pPr>
            <a:r>
              <a:rPr lang="ru-RU" sz="1800" b="1" smtClean="0">
                <a:solidFill>
                  <a:srgbClr val="FF0000"/>
                </a:solidFill>
              </a:rPr>
              <a:t>Вопрос:</a:t>
            </a:r>
            <a:r>
              <a:rPr lang="ru-RU" sz="1800" b="1" smtClean="0">
                <a:solidFill>
                  <a:srgbClr val="990099"/>
                </a:solidFill>
              </a:rPr>
              <a:t>  Как следует приготовить озерную рыбу, чтобы она не пахла тиной? Обоснуйте Ваши предложения по устранению  этой проблемы.</a:t>
            </a:r>
          </a:p>
          <a:p>
            <a:pPr eaLnBrk="1" hangingPunct="1">
              <a:buFontTx/>
              <a:buNone/>
            </a:pPr>
            <a:r>
              <a:rPr lang="ru-RU" sz="1800" b="1" smtClean="0">
                <a:solidFill>
                  <a:schemeClr val="accent2"/>
                </a:solidFill>
              </a:rPr>
              <a:t>2.  Известно, что при приготовлении блюд у океанической и морской</a:t>
            </a:r>
          </a:p>
          <a:p>
            <a:pPr eaLnBrk="1" hangingPunct="1">
              <a:buFontTx/>
              <a:buNone/>
            </a:pPr>
            <a:r>
              <a:rPr lang="ru-RU" sz="1800" b="1" smtClean="0">
                <a:solidFill>
                  <a:schemeClr val="accent2"/>
                </a:solidFill>
              </a:rPr>
              <a:t>рыбы есть специфический запах и вкус, которые не каждому потребителю нравятся.</a:t>
            </a:r>
          </a:p>
          <a:p>
            <a:pPr eaLnBrk="1" hangingPunct="1">
              <a:buFontTx/>
              <a:buNone/>
            </a:pPr>
            <a:r>
              <a:rPr lang="ru-RU" sz="1800" b="1" smtClean="0">
                <a:solidFill>
                  <a:srgbClr val="FF0000"/>
                </a:solidFill>
              </a:rPr>
              <a:t>Вопрос:</a:t>
            </a:r>
            <a:r>
              <a:rPr lang="ru-RU" sz="1800" b="1" smtClean="0">
                <a:solidFill>
                  <a:srgbClr val="990099"/>
                </a:solidFill>
              </a:rPr>
              <a:t>  Как следует приготовить такую  рыбу, чтобы не ощущать неприятных запаха и вкуса? Обоснуйте Ваши предложения по устранению  этой проблемы.</a:t>
            </a:r>
          </a:p>
          <a:p>
            <a:pPr eaLnBrk="1" hangingPunct="1"/>
            <a:endParaRPr lang="ru-RU" sz="1800" smtClean="0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417513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Способы тепловой обработки рыбы.</a:t>
            </a:r>
            <a:br>
              <a:rPr lang="ru-RU" sz="28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Рыба отварная.</a:t>
            </a:r>
          </a:p>
        </p:txBody>
      </p:sp>
      <p:sp>
        <p:nvSpPr>
          <p:cNvPr id="2611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16463" y="1628775"/>
            <a:ext cx="4038600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     </a:t>
            </a: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Рыбу в целом виде, или нарезанную на порционные куски кладут в посуду с кипящей водой: на 1 кг. рыбы 2 л.воды. В воду добавляют соль, перец горошком, лавровый лист, репчатый лук, морковь, петрушку и быстро доводят до кипения. Затем уменьшают нагрев, не допуская, чтобы жидкость кипела. Мелкую рыбу варят 10-15 минут, рыбу средних размеров и порционные куски 15-20 минут.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Вареную рыбу до подачи на стол держат в бульоне, чтобы она не подсохла.</a:t>
            </a:r>
          </a:p>
        </p:txBody>
      </p:sp>
      <p:pic>
        <p:nvPicPr>
          <p:cNvPr id="5124" name="Picture 7" descr="уха 093439486e24e2ae75905d9817648fe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750" y="1700213"/>
            <a:ext cx="4319588" cy="3851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ChangeArrowheads="1"/>
          </p:cNvSpPr>
          <p:nvPr/>
        </p:nvSpPr>
        <p:spPr bwMode="auto">
          <a:xfrm>
            <a:off x="468313" y="620713"/>
            <a:ext cx="8135937" cy="531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chemeClr val="accent2"/>
                </a:solidFill>
              </a:rPr>
              <a:t>3.  При приготовлении блюд из рыбы варкой, как правило, куски             рыбы развариваются и не сохраняют свою первоначальную форму.</a:t>
            </a:r>
          </a:p>
          <a:p>
            <a:pPr eaLnBrk="1" hangingPunct="1"/>
            <a:endParaRPr lang="ru-RU" b="1">
              <a:solidFill>
                <a:schemeClr val="accent2"/>
              </a:solidFill>
            </a:endParaRPr>
          </a:p>
          <a:p>
            <a:pPr eaLnBrk="1" hangingPunct="1"/>
            <a:r>
              <a:rPr lang="ru-RU" b="1">
                <a:solidFill>
                  <a:schemeClr val="accent2"/>
                </a:solidFill>
              </a:rPr>
              <a:t>     </a:t>
            </a:r>
            <a:r>
              <a:rPr lang="ru-RU" b="1">
                <a:solidFill>
                  <a:srgbClr val="FF0000"/>
                </a:solidFill>
              </a:rPr>
              <a:t>Вопрос:</a:t>
            </a:r>
            <a:r>
              <a:rPr lang="ru-RU" b="1">
                <a:solidFill>
                  <a:srgbClr val="990099"/>
                </a:solidFill>
              </a:rPr>
              <a:t>  Как следует варить, чтобы нарезанные куски рыбы сохранили свою первоначальную форму? Обоснуйте Ваши предложения по устранению  этой проблемы.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eaLnBrk="1" hangingPunct="1"/>
            <a:r>
              <a:rPr lang="ru-RU" b="1">
                <a:solidFill>
                  <a:schemeClr val="accent2"/>
                </a:solidFill>
              </a:rPr>
              <a:t>4.  Известно, что некоторые виды свежей рыбы, такие как сом, угорь и др. покрыты слизью, что делает неприятной работу с ней.</a:t>
            </a:r>
          </a:p>
          <a:p>
            <a:pPr eaLnBrk="1" hangingPunct="1"/>
            <a:endParaRPr lang="ru-RU" b="1">
              <a:solidFill>
                <a:schemeClr val="accent2"/>
              </a:solidFill>
            </a:endParaRPr>
          </a:p>
          <a:p>
            <a:pPr eaLnBrk="1" hangingPunct="1"/>
            <a:r>
              <a:rPr lang="ru-RU" b="1">
                <a:solidFill>
                  <a:schemeClr val="accent2"/>
                </a:solidFill>
              </a:rPr>
              <a:t>     </a:t>
            </a:r>
            <a:r>
              <a:rPr lang="ru-RU" b="1">
                <a:solidFill>
                  <a:srgbClr val="FF0000"/>
                </a:solidFill>
              </a:rPr>
              <a:t>Вопрос:</a:t>
            </a:r>
            <a:r>
              <a:rPr lang="ru-RU" b="1">
                <a:solidFill>
                  <a:srgbClr val="990099"/>
                </a:solidFill>
              </a:rPr>
              <a:t>  Каким способом можно удалить слизь со свежей рыбы перед тем как начать работу с ней? Обоснуйте свои  предложения по устранению  этой проблемы.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eaLnBrk="1" hangingPunct="1"/>
            <a:r>
              <a:rPr lang="ru-RU" b="1">
                <a:solidFill>
                  <a:schemeClr val="accent2"/>
                </a:solidFill>
              </a:rPr>
              <a:t>5. Некоторые виды рыбы  очень трудно очищаются от чешуи, даже с использованием специального ножа. </a:t>
            </a:r>
          </a:p>
          <a:p>
            <a:pPr eaLnBrk="1" hangingPunct="1"/>
            <a:endParaRPr lang="ru-RU" b="1">
              <a:solidFill>
                <a:schemeClr val="accent2"/>
              </a:solidFill>
            </a:endParaRPr>
          </a:p>
          <a:p>
            <a:pPr eaLnBrk="1" hangingPunct="1"/>
            <a:r>
              <a:rPr lang="ru-RU" b="1">
                <a:solidFill>
                  <a:schemeClr val="accent2"/>
                </a:solidFill>
              </a:rPr>
              <a:t>    </a:t>
            </a:r>
            <a:r>
              <a:rPr lang="ru-RU" b="1">
                <a:solidFill>
                  <a:srgbClr val="FF0000"/>
                </a:solidFill>
              </a:rPr>
              <a:t>Вопрос:</a:t>
            </a:r>
            <a:r>
              <a:rPr lang="ru-RU" b="1">
                <a:solidFill>
                  <a:srgbClr val="990099"/>
                </a:solidFill>
              </a:rPr>
              <a:t> Что следует сделать, чтобы облегчить эту операцию? Обоснуйте свои  предложения по устранению  этой проблемы.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60" name="Rectangle 4"/>
          <p:cNvSpPr>
            <a:spLocks noChangeArrowheads="1"/>
          </p:cNvSpPr>
          <p:nvPr/>
        </p:nvSpPr>
        <p:spPr bwMode="auto">
          <a:xfrm>
            <a:off x="323850" y="260350"/>
            <a:ext cx="8353425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chemeClr val="accent2"/>
                </a:solidFill>
              </a:rPr>
              <a:t>6.  Зачастую возникает необходимость в сохранении сваренной рыбы до подачи ее на стол.</a:t>
            </a:r>
          </a:p>
          <a:p>
            <a:pPr eaLnBrk="1" hangingPunct="1"/>
            <a:r>
              <a:rPr lang="ru-RU" b="1">
                <a:solidFill>
                  <a:srgbClr val="FF0000"/>
                </a:solidFill>
              </a:rPr>
              <a:t>Вопрос:</a:t>
            </a:r>
            <a:r>
              <a:rPr lang="ru-RU" b="1">
                <a:solidFill>
                  <a:srgbClr val="990099"/>
                </a:solidFill>
              </a:rPr>
              <a:t>  Что следует сделать, чтобы облегчить эту операцию? Обоснуйте свои  предложения по устранению  этой проблемы.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eaLnBrk="1" hangingPunct="1"/>
            <a:r>
              <a:rPr lang="ru-RU" b="1">
                <a:solidFill>
                  <a:schemeClr val="accent2"/>
                </a:solidFill>
              </a:rPr>
              <a:t>7.  Как правило домохозяйки в своей практике приготовления рыбных блюд используют замороженную рыбу.</a:t>
            </a:r>
          </a:p>
          <a:p>
            <a:pPr eaLnBrk="1" hangingPunct="1"/>
            <a:r>
              <a:rPr lang="ru-RU" b="1">
                <a:solidFill>
                  <a:srgbClr val="FF0000"/>
                </a:solidFill>
              </a:rPr>
              <a:t>Вопрос:</a:t>
            </a:r>
            <a:r>
              <a:rPr lang="ru-RU" b="1">
                <a:solidFill>
                  <a:srgbClr val="990099"/>
                </a:solidFill>
              </a:rPr>
              <a:t>  Как следует оттаивать мороженную рыбу?  Обоснуйте свои  предложения.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algn="ctr" eaLnBrk="1" hangingPunct="1"/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Выбери правильный ответ к соответствующему  мини кейсу.</a:t>
            </a:r>
          </a:p>
          <a:p>
            <a:pPr eaLnBrk="1" hangingPunct="1"/>
            <a:endParaRPr lang="ru-RU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r>
              <a:rPr lang="ru-RU" b="1">
                <a:solidFill>
                  <a:srgbClr val="FF0000"/>
                </a:solidFill>
              </a:rPr>
              <a:t>Ответ:</a:t>
            </a:r>
            <a:r>
              <a:rPr lang="ru-RU" b="1">
                <a:solidFill>
                  <a:srgbClr val="990099"/>
                </a:solidFill>
              </a:rPr>
              <a:t> Чтобы подольше сохранить перед тем как подать  на стол сваренную рыбу, необходимо держать ее в бульоне. В этом случае она не подсохнет. Также следует в рыбный бульон добавить немного сливочного масла.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eaLnBrk="1" hangingPunct="1"/>
            <a:r>
              <a:rPr lang="ru-RU" b="1">
                <a:solidFill>
                  <a:srgbClr val="FF0000"/>
                </a:solidFill>
              </a:rPr>
              <a:t>Ответ:</a:t>
            </a:r>
            <a:r>
              <a:rPr lang="ru-RU" b="1">
                <a:solidFill>
                  <a:srgbClr val="990099"/>
                </a:solidFill>
              </a:rPr>
              <a:t>  Необходимо, перед тем как начать работу с такой рыбой, натереть ее солью, а затем промыть холодной водой.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eaLnBrk="1" hangingPunct="1"/>
            <a:r>
              <a:rPr lang="ru-RU" b="1">
                <a:solidFill>
                  <a:srgbClr val="FF0000"/>
                </a:solidFill>
              </a:rPr>
              <a:t>Ответ:</a:t>
            </a:r>
            <a:r>
              <a:rPr lang="ru-RU" b="1">
                <a:solidFill>
                  <a:srgbClr val="990099"/>
                </a:solidFill>
              </a:rPr>
              <a:t> Перед тем, как приступить к очистке рыбы от чешуи, необходимо обдать ее тушку кипятком. 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539750" y="476250"/>
            <a:ext cx="7993063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FF0000"/>
                </a:solidFill>
              </a:rPr>
              <a:t>Ответ:</a:t>
            </a:r>
            <a:r>
              <a:rPr lang="ru-RU" b="1">
                <a:solidFill>
                  <a:srgbClr val="990099"/>
                </a:solidFill>
              </a:rPr>
              <a:t>  Мороженную  рыбу нужно оттаивать постепенно на воздухе или поместив ее в холодную подсоленную воду  (1-на чайная ложка на 1-н литр воды).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eaLnBrk="1" hangingPunct="1"/>
            <a:r>
              <a:rPr lang="ru-RU" b="1">
                <a:solidFill>
                  <a:srgbClr val="FF0000"/>
                </a:solidFill>
              </a:rPr>
              <a:t>Ответ:</a:t>
            </a:r>
            <a:r>
              <a:rPr lang="ru-RU" b="1">
                <a:solidFill>
                  <a:srgbClr val="990099"/>
                </a:solidFill>
              </a:rPr>
              <a:t> Предварительно перед варкой на коже подготовленных кусков рыбы нанести ножом по два – три надреза.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eaLnBrk="1" hangingPunct="1"/>
            <a:r>
              <a:rPr lang="ru-RU" b="1">
                <a:solidFill>
                  <a:srgbClr val="FF0000"/>
                </a:solidFill>
              </a:rPr>
              <a:t>Ответ:</a:t>
            </a:r>
            <a:r>
              <a:rPr lang="ru-RU" b="1">
                <a:solidFill>
                  <a:srgbClr val="990099"/>
                </a:solidFill>
              </a:rPr>
              <a:t>  Океаническую или морскую рыбу следует варить с добавлением огуречного рассола, укропа или свежего стрючкового перца.</a:t>
            </a:r>
          </a:p>
          <a:p>
            <a:pPr eaLnBrk="1" hangingPunct="1"/>
            <a:endParaRPr lang="ru-RU" b="1">
              <a:solidFill>
                <a:srgbClr val="990099"/>
              </a:solidFill>
            </a:endParaRPr>
          </a:p>
          <a:p>
            <a:pPr eaLnBrk="1" hangingPunct="1"/>
            <a:r>
              <a:rPr lang="ru-RU" b="1">
                <a:solidFill>
                  <a:srgbClr val="FF0000"/>
                </a:solidFill>
              </a:rPr>
              <a:t>Ответ:</a:t>
            </a:r>
            <a:r>
              <a:rPr lang="ru-RU" b="1">
                <a:solidFill>
                  <a:srgbClr val="990099"/>
                </a:solidFill>
              </a:rPr>
              <a:t>  Для приготовления качественного без запаха блюда из озерной рыбы необходимо ее разделать и полученные тушки промыть в холодном крепком соляном растворе.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Способы тепловой обработки рыбы.</a:t>
            </a:r>
            <a:b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Припущенная рыба.</a:t>
            </a:r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484313"/>
            <a:ext cx="4038600" cy="5661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     </a:t>
            </a: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приспускания рыбу заливают водой лишь на 1/3 её высоты в посуде и нагревают при закрытой крышке. Таким образом, нижняя часть рыбы варится в воде, а верхняя обрабатывается паром (15 -20 мин). </a:t>
            </a:r>
          </a:p>
          <a:p>
            <a:pPr eaLnBrk="1" hangingPunct="1">
              <a:buFontTx/>
              <a:buNone/>
            </a:pP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Рыбу, нарезанную без кожи и костей, укладывают в посуду в один ряд и заливают водой (1,5 стакана на 1 кг. рыбы) В посуду с рыбой кладут соль, специи и т.п. Время приготовления 15 – 20 минут.</a:t>
            </a:r>
          </a:p>
        </p:txBody>
      </p:sp>
      <p:pic>
        <p:nvPicPr>
          <p:cNvPr id="6148" name="Picture 5" descr="im30_9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1773238"/>
            <a:ext cx="4897438" cy="3240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509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Способы тепловой обработки рыбы.</a:t>
            </a:r>
            <a:b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Жареная рыба.</a:t>
            </a:r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497013"/>
            <a:ext cx="4038600" cy="5360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     </a:t>
            </a: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Жарят рыбу как целиком, так и нарезанную на порционные куски. Рыбу посыпают солью, перцем и панируют в муке, сухарях или кляре (жидкое тесто). </a:t>
            </a:r>
            <a:r>
              <a:rPr lang="ru-RU" sz="2000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Панирование предохраняет рыбу от излишней потери влаги и питательных, вкусовых веществ.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На сковороде нагревают жир (растительное масло, сало, топленое масло), кладут панированные куски рыбы и обжаривают с обеих сторон до образования корочки. Уменьшают нагрев и доводят рыбу до готовности на плите или в духовом шкафу 5-7 минут.</a:t>
            </a:r>
          </a:p>
        </p:txBody>
      </p:sp>
      <p:pic>
        <p:nvPicPr>
          <p:cNvPr id="7172" name="Picture 5" descr="жареная рыба be4dbbb72d3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2060575"/>
            <a:ext cx="4464050" cy="33480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Способы тепловой обработки рыбы.</a:t>
            </a:r>
            <a:b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Тушеная рыба.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628775"/>
            <a:ext cx="4038600" cy="5661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  </a:t>
            </a: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тушения рыбу сначала обжаривают, затем заливают водой на 1/3 её высоты в посуде и нагревают при закрытой крышке. Обжаренную рыбу, укладывают в посуду и заливают водой (1,5 стакана на 1 кг. рыбы) В посуду с рыбой кладут соль, лук, морковь, специи и т.п.</a:t>
            </a:r>
          </a:p>
        </p:txBody>
      </p:sp>
      <p:pic>
        <p:nvPicPr>
          <p:cNvPr id="8196" name="Picture 5" descr="тушоная рыба d1c078a9ed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1773238"/>
            <a:ext cx="47625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81075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Способы тепловой обработки рыбы.</a:t>
            </a:r>
            <a:b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Запеченная рыба.</a:t>
            </a:r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891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 </a:t>
            </a: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Запекают рыбу целиком или кусочками. Рыба может быть сырой или предварительно припущенной, или обжаренной. Её запекают с различными гарнирами и соусами на сковороде или на противне в духовом шкафу. Запекают до образования румяной корочки.</a:t>
            </a:r>
          </a:p>
        </p:txBody>
      </p:sp>
      <p:pic>
        <p:nvPicPr>
          <p:cNvPr id="9220" name="Picture 5" descr="запечоная рыба 20123160037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2060575"/>
            <a:ext cx="4608513" cy="3463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509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Изделия из рыбного фарша.</a:t>
            </a:r>
            <a:br>
              <a:rPr lang="ru-RU" sz="2400" b="1" smtClean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Котлеты.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86263" y="1412875"/>
            <a:ext cx="4757737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ru-RU" sz="2000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Рыбу разделывают на филе</a:t>
            </a: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без реберных и позвоночных костей, с кожей или без неё, нарезают на небольшие куски и пропускают через мясорубку.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Рыбу смешивают с пшеничным хлебом, замоченным в воде или молоке и вторично пропускают через мясорубку.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Затем </a:t>
            </a:r>
            <a:r>
              <a:rPr lang="ru-RU" sz="2000" u="sng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добавляют яйцо (для того чтобы котлеты держали форму)</a:t>
            </a: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соль, перец, перемешивают.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Из массы формируют котлеты, панируют, обжаривают с двух сторон до образования  корочки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7-10 минут и доводят до готовности в духовом шкафу в течение 5-7 минут.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</a:p>
        </p:txBody>
      </p:sp>
      <p:pic>
        <p:nvPicPr>
          <p:cNvPr id="10244" name="Picture 5" descr="a1499f82281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1628775"/>
            <a:ext cx="4392613" cy="3443288"/>
          </a:xfrm>
        </p:spPr>
      </p:pic>
      <p:sp>
        <p:nvSpPr>
          <p:cNvPr id="265222" name="Rectangle 6"/>
          <p:cNvSpPr>
            <a:spLocks noChangeArrowheads="1"/>
          </p:cNvSpPr>
          <p:nvPr/>
        </p:nvSpPr>
        <p:spPr bwMode="auto">
          <a:xfrm>
            <a:off x="250825" y="6381750"/>
            <a:ext cx="8520113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 рыбной котлетной массы также делают биточки, тефтели, зразы и рулеты.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913"/>
            <a:ext cx="8229600" cy="620712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Задания для самопроверки усвоения материала</a:t>
            </a:r>
            <a:br>
              <a:rPr lang="ru-RU" sz="2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000" b="1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29600" cy="452596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1. При варке у рыбы…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 удаляют внутренности;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отрезают голову;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оставляют внутренности.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2. Рыбу панируют в муке, сухарях для того, чтобы</a:t>
            </a:r>
            <a:r>
              <a:rPr lang="ru-RU" sz="2000" smtClean="0"/>
              <a:t>…..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она не пригорела;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предохранять её от потери влаги;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она была вкуснее.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3. Для приготовления рыбных котлет используют….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мелкую рыбу;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крупную рыбу;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филе рыбы без костей.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4. Запекают рыбу…..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на сковороде или противне в духовом шкафу;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в кастрюле;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на сковороде.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>
                <a:solidFill>
                  <a:schemeClr val="accent2"/>
                </a:solidFill>
              </a:rPr>
              <a:t>5. При припускании рыбу..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а) частично заливают водой;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б) обдают кипятком;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в) ставят в духовой шкаф.</a:t>
            </a:r>
            <a:endParaRPr 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1614</Words>
  <Application>Microsoft Office PowerPoint</Application>
  <PresentationFormat>Экран (4:3)</PresentationFormat>
  <Paragraphs>210</Paragraphs>
  <Slides>32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5" baseType="lpstr">
      <vt:lpstr>Arial</vt:lpstr>
      <vt:lpstr>Оформление по умолчанию</vt:lpstr>
      <vt:lpstr>CorelDRAW X3 Graphic</vt:lpstr>
      <vt:lpstr>Учебный элемент Рыба. Способы тепловой обработки рыбы .</vt:lpstr>
      <vt:lpstr>Презентация PowerPoint</vt:lpstr>
      <vt:lpstr>Способы тепловой обработки рыбы. Рыба отварная.</vt:lpstr>
      <vt:lpstr>Способы тепловой обработки рыбы. Припущенная рыба.</vt:lpstr>
      <vt:lpstr>Способы тепловой обработки рыбы. Жареная рыба.</vt:lpstr>
      <vt:lpstr>Способы тепловой обработки рыбы. Тушеная рыба.</vt:lpstr>
      <vt:lpstr>Способы тепловой обработки рыбы. Запеченная рыба.</vt:lpstr>
      <vt:lpstr>Изделия из рыбного фарша. Котлеты.</vt:lpstr>
      <vt:lpstr>Задания для самопроверки усвоения материала </vt:lpstr>
      <vt:lpstr>Задания для самопроверки усвоения материала </vt:lpstr>
      <vt:lpstr>Ответы к тесту: </vt:lpstr>
      <vt:lpstr> Рыбные котлеты.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Рыба, запечная под майонезом</vt:lpstr>
      <vt:lpstr>Презентация PowerPoint</vt:lpstr>
      <vt:lpstr>Презентация PowerPoint</vt:lpstr>
      <vt:lpstr>Презентация PowerPoint</vt:lpstr>
      <vt:lpstr>Приятного аппетита!!!</vt:lpstr>
      <vt:lpstr>Горбуша, тушеная с грибами</vt:lpstr>
      <vt:lpstr>Презентация PowerPoint</vt:lpstr>
      <vt:lpstr>Презентация PowerPoint</vt:lpstr>
      <vt:lpstr>Презентация PowerPoint</vt:lpstr>
      <vt:lpstr>Приятного аппетита!!!</vt:lpstr>
      <vt:lpstr>Самостоятельная работа с мини кейсами  Работа с рыбой и нерыбными продуктами моря </vt:lpstr>
      <vt:lpstr>Презентация PowerPoint</vt:lpstr>
      <vt:lpstr>Презентация PowerPoint</vt:lpstr>
      <vt:lpstr>Презентация PowerPoint</vt:lpstr>
    </vt:vector>
  </TitlesOfParts>
  <Company>МОУ СОШ №1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</dc:creator>
  <cp:lastModifiedBy>1</cp:lastModifiedBy>
  <cp:revision>9</cp:revision>
  <cp:lastPrinted>1601-01-01T00:00:00Z</cp:lastPrinted>
  <dcterms:created xsi:type="dcterms:W3CDTF">2009-12-26T06:28:35Z</dcterms:created>
  <dcterms:modified xsi:type="dcterms:W3CDTF">2021-05-08T07:07:47Z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601553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D8.0.11</vt:lpwstr>
  </property>
  <property fmtid="{D5CDD505-2E9C-101B-9397-08002B2CF9AE}" name="Version" pid="5">
    <vt:i4>3</vt:i4>
  </property>
</Properties>
</file>