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8" r:id="rId3"/>
    <p:sldId id="278" r:id="rId4"/>
    <p:sldId id="286" r:id="rId5"/>
    <p:sldId id="260" r:id="rId6"/>
    <p:sldId id="279" r:id="rId7"/>
    <p:sldId id="281" r:id="rId8"/>
    <p:sldId id="282" r:id="rId9"/>
    <p:sldId id="263" r:id="rId10"/>
    <p:sldId id="261" r:id="rId11"/>
    <p:sldId id="287" r:id="rId12"/>
    <p:sldId id="288" r:id="rId13"/>
    <p:sldId id="290" r:id="rId14"/>
    <p:sldId id="292" r:id="rId15"/>
    <p:sldId id="293" r:id="rId16"/>
    <p:sldId id="294" r:id="rId17"/>
    <p:sldId id="291" r:id="rId18"/>
    <p:sldId id="297" r:id="rId19"/>
    <p:sldId id="264" r:id="rId20"/>
    <p:sldId id="266" r:id="rId21"/>
    <p:sldId id="283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2175" y="203835"/>
            <a:ext cx="7355205" cy="607187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литература первой половины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– ведущее направление русской литературы 1-й половины 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7735" y="274955"/>
            <a:ext cx="7340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19 век с расцвета сентиментализма и становления романтизма.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428736"/>
            <a:ext cx="71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Доминантой «человеческой природы» сентиментализм объявил чувство, а не разум. Его герой более индивидуализирован, его внутренний мир обогащается способностью сопереживать, чутко откликаться на происходящее вокруг. По происхождению и по убеждениям сентименталистский герой — демократ; богатый духовный мир простолюдина - одно из основных открытий и завоеваний сентиментализма.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87570" y="4236085"/>
            <a:ext cx="2886075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Н.М.Карамзин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(1766-1826)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3135" y="321944"/>
            <a:ext cx="3526155" cy="58216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представителем сентиментализма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Н.М. Карамзин. Большое распространение получили такие жанры, как путешествие, воспитательный роман, роман в письмах, элегия, послание, идиллия.</a:t>
            </a:r>
          </a:p>
          <a:p>
            <a:endParaRPr lang="ru-RU" sz="2800" dirty="0"/>
          </a:p>
        </p:txBody>
      </p:sp>
      <p:pic>
        <p:nvPicPr>
          <p:cNvPr id="34818" name="Picture 2" descr="http://mkrf.ru/upload/resize_cache/iblock/03c/397_264_1/03c5f33f8d9fc3b9a54448f6a09a75d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83430" y="1539875"/>
            <a:ext cx="3094355" cy="26962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.bookofhour.com/apps/karamzinpisma/icon_9111944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3357586" cy="4786346"/>
          </a:xfrm>
          <a:prstGeom prst="rect">
            <a:avLst/>
          </a:prstGeom>
          <a:noFill/>
        </p:spPr>
      </p:pic>
      <p:pic>
        <p:nvPicPr>
          <p:cNvPr id="35844" name="Picture 4" descr="http://cdn.st100sp.com/cache_pictures/034418499/thumb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14327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870" y="273050"/>
            <a:ext cx="4167510" cy="4413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романтизма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31850" y="785794"/>
            <a:ext cx="4097340" cy="534068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Романтиков интересовали истоки рождения мощных характеров на родной почве, что плодотворно отразилось на развитии национальных культур. </a:t>
            </a:r>
          </a:p>
          <a:p>
            <a:pPr>
              <a:lnSpc>
                <a:spcPct val="120000"/>
              </a:lnSpc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истории 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cвoeгo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народа, к национальным традициям отразился в сюжетах баллад, легенд и сказок Жуковского, в яркости романтических произведений Пушкина, Лермонтова.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30775" y="4623435"/>
            <a:ext cx="2400300" cy="1254125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В.А.Жуковский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(1783-1852)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 descr="http://www.colta.ru/storage/test_result/73/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22988"/>
            <a:ext cx="3357586" cy="37347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Баллада В.А.Жуковского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«Светлана»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 descr="http://unusual-world.ru/wp-content/uploads/2016/08/gadanie-na-zerkala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960" y="1638300"/>
            <a:ext cx="3521075" cy="4505325"/>
          </a:xfrm>
          <a:prstGeom prst="rect">
            <a:avLst/>
          </a:prstGeom>
          <a:noFill/>
        </p:spPr>
      </p:pic>
      <p:pic>
        <p:nvPicPr>
          <p:cNvPr id="39940" name="Picture 4" descr="http://d.gr-assets.com/books/1280831305l/8712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1638935"/>
            <a:ext cx="3588385" cy="45046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65" y="1330960"/>
            <a:ext cx="1861820" cy="787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041400" y="115570"/>
            <a:ext cx="3816352" cy="58851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становлении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pyccкoгo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романтизма сыграл Константин Николаевич Батюшков.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Eгo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лирика предстает как поэтизированная автобиография - «Живи, как пишешь, и пиши, как живешь». Творчество Батюшкова отличают совершенство стиха, поиски новых художественных форм, глубокий психологизм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43438" y="4568825"/>
            <a:ext cx="3429024" cy="979805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К. Н.Батюшков (1787-1855)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http://www.sbornik-stihov.ru/grafik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3695"/>
            <a:ext cx="3213733" cy="40862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«Натуральная школа»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8525" y="1600200"/>
            <a:ext cx="7281545" cy="452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впервые был употреблен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Ф.В.Булгариным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презрительная кличка в адрес литературной молодежи 1840-х годов.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был переосмыслен В.Г.Белинским: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«натуральное- правдивое изображение действительности».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Писатели «натуральной школы»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4" name="Picture 6" descr="http://media.art9000.com/img/41/m/41_00311916~ilya-efimovich-repin_portrait-of-ivan-turgenev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5949" b="5949"/>
          <a:stretch>
            <a:fillRect/>
          </a:stretch>
        </p:blipFill>
        <p:spPr bwMode="auto">
          <a:xfrm rot="21190781">
            <a:off x="1249045" y="1396365"/>
            <a:ext cx="2286000" cy="2658745"/>
          </a:xfrm>
          <a:prstGeom prst="rect">
            <a:avLst/>
          </a:prstGeom>
          <a:noFill/>
        </p:spPr>
      </p:pic>
      <p:pic>
        <p:nvPicPr>
          <p:cNvPr id="37896" name="Picture 8" descr="http://www.people.su/images/articles/img_item_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9050">
            <a:off x="5915357" y="1511285"/>
            <a:ext cx="2071702" cy="2428892"/>
          </a:xfrm>
          <a:prstGeom prst="rect">
            <a:avLst/>
          </a:prstGeom>
          <a:noFill/>
        </p:spPr>
      </p:pic>
      <p:pic>
        <p:nvPicPr>
          <p:cNvPr id="37898" name="Picture 10" descr="http://static.librebook.ru/uploads/pics/01/99/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2811">
            <a:off x="5153660" y="3850640"/>
            <a:ext cx="2044065" cy="2268855"/>
          </a:xfrm>
          <a:prstGeom prst="rect">
            <a:avLst/>
          </a:prstGeom>
          <a:noFill/>
        </p:spPr>
      </p:pic>
      <p:pic>
        <p:nvPicPr>
          <p:cNvPr id="37900" name="Picture 12" descr="https://lh3.googleusercontent.com/proxy/vYcGahTUdtcsGe8n4l_MSKOKdp1YQ3RKuxqcc2nD0wPxHx7oxRc8H1AlzSJKHx3Ej0VsGnv8f_fOIyG-dCsPr1wpoywvpZHY6qQcEz18mQ=w426-h2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3706">
            <a:off x="1802307" y="3929310"/>
            <a:ext cx="2166580" cy="2104299"/>
          </a:xfrm>
          <a:prstGeom prst="rect">
            <a:avLst/>
          </a:prstGeom>
          <a:noFill/>
        </p:spPr>
      </p:pic>
      <p:pic>
        <p:nvPicPr>
          <p:cNvPr id="37902" name="Picture 14" descr="http://profilib.com/reader/49/09/b949/1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5217" y="1252526"/>
            <a:ext cx="207170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«натуральной школы»: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770" y="1600200"/>
            <a:ext cx="7248525" cy="4526280"/>
          </a:xfrm>
        </p:spPr>
        <p:txBody>
          <a:bodyPr>
            <a:normAutofit fontScale="90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 действительности;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«энциклопедии русской жизни.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жанры «натуральной школы» — очерк, социальная повесть, социально-психологический роман.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Писатели этого направления отдавали приоритет социальной проблематике, развивали темы «маленького человека», «героя времени», «эмансипации женщины».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3930" y="273050"/>
            <a:ext cx="3536632" cy="1370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 Пушкин и Н.В. Гоголь обозначили основные художественные типы</a:t>
            </a:r>
            <a:endParaRPr lang="ru-RU" sz="24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963930" y="2071678"/>
            <a:ext cx="3637280" cy="37862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 и Н.В. Гоголь создали художественные типы, над которыми станут работать писатели в течение всего XIX в.: тип «лишнего человека» и тип «маленького человека».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://www.proza.ru/pics/2013/06/06/2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21436630">
            <a:off x="4793615" y="344170"/>
            <a:ext cx="3048000" cy="2238375"/>
          </a:xfrm>
          <a:prstGeom prst="rect">
            <a:avLst/>
          </a:prstGeom>
          <a:noFill/>
        </p:spPr>
      </p:pic>
      <p:pic>
        <p:nvPicPr>
          <p:cNvPr id="21508" name="Picture 4" descr="http://mtdata.ru/u8/photoB145/20631659142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0781">
            <a:off x="4855723" y="2912264"/>
            <a:ext cx="2952750" cy="25161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963930" y="500042"/>
            <a:ext cx="7249160" cy="32147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век называют «Золотым веком» русской поэзии и веком русской литературы в мировом масштабе.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Литературный скачок, осуществившийся в 19 веке, был подготовлен всем ходом литературного процесса 17-18 веков. 19 век – это время формирования русского литературного языка, который оформился во многом благодаря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Пушкину.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cbs-sr.stv.muzkult.ru/img/upload/2962/image_image_9466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63930" y="3682365"/>
            <a:ext cx="7249160" cy="202565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 flipV="1">
            <a:off x="1376680" y="3357880"/>
            <a:ext cx="4655820" cy="2195830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«маленького человека в повести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Н.В.Гоголя «Шинель»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visit-smolensk.ru/sites/default/files/styles/large/public/poster/af_att_66090_1.jpg?itok=uJy8vE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671" y="3706816"/>
            <a:ext cx="3200400" cy="2419353"/>
          </a:xfrm>
          <a:prstGeom prst="rect">
            <a:avLst/>
          </a:prstGeom>
          <a:noFill/>
        </p:spPr>
      </p:pic>
      <p:pic>
        <p:nvPicPr>
          <p:cNvPr id="12292" name="Picture 4" descr="http://blog.trenings.ru/images/Dog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216" y="1500174"/>
            <a:ext cx="2856245" cy="4626544"/>
          </a:xfrm>
          <a:prstGeom prst="rect">
            <a:avLst/>
          </a:prstGeom>
          <a:noFill/>
        </p:spPr>
      </p:pic>
      <p:pic>
        <p:nvPicPr>
          <p:cNvPr id="12294" name="Picture 6" descr="http://bigslide.ru/images/24/23307/389/img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70341">
            <a:off x="1142409" y="1474061"/>
            <a:ext cx="3515521" cy="250317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«маленького человека в повести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Пушкина «Станционный смотритель»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://ufa.bezformata.ru/content/image180003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560" y="1417955"/>
            <a:ext cx="4498340" cy="2555240"/>
          </a:xfrm>
          <a:prstGeom prst="rect">
            <a:avLst/>
          </a:prstGeom>
          <a:noFill/>
        </p:spPr>
      </p:pic>
      <p:pic>
        <p:nvPicPr>
          <p:cNvPr id="40964" name="Picture 4" descr="http://tepka.ru/literatura_7/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880" y="3973195"/>
            <a:ext cx="4956810" cy="22059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20" y="273050"/>
            <a:ext cx="3879850" cy="13157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литература продолжает изображать пороки и недостатки российского общества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805" y="273050"/>
            <a:ext cx="3896995" cy="585343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09320" y="1714488"/>
            <a:ext cx="3692525" cy="44119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прозаической поэме Н.В. Гоголя «Мертвые души» писатель в острой сатирической манере показывает мошенника, который скупает мертвые души, различные типы помещиков, которые являются воплощением различных человеческих пороков.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https://image.jimcdn.com/app/cms/image/transf/dimension=320x10000:format=png/path/sba6e6ae4bd7547e4/image/i837be6711c82a703/version/1453180450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48640"/>
            <a:ext cx="3294378" cy="48234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9610" y="1285860"/>
            <a:ext cx="7545070" cy="4840620"/>
          </a:xfrm>
        </p:spPr>
        <p:txBody>
          <a:bodyPr>
            <a:normAutofit fontScale="97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Необычайный взлет отечественной культуры в первой половине XIX в. позволил назвать это время ее "золотым веком". Эта половина века дала России и миру Пушкина и Лермонтова,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Грибоедова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Гоголя, Белинского и Герцена, Тургенева и Достоевского. В мировой фонд навечно вошли творения многих русских художников, писателей, музыкантов, архитекторов. Развитие русской культуры первой половины девятнадцатого века в конечном счёте определялось экономическими и социально -политическими процессам, происходившими в жизни страны. В середине девятнадцатого века всё более осознавалось растущее мировое значение русской культуры. Завершился процесс формирования национальной культуры.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Задание: ознакомиться с презентацией и ответить на вопрос: Почему литературу первой половины 19 века называют «Золотым </a:t>
            </a:r>
            <a:r>
              <a:rPr lang="ru-RU" dirty="0" smtClean="0"/>
              <a:t>веком»?</a:t>
            </a:r>
          </a:p>
          <a:p>
            <a:r>
              <a:rPr lang="ru-RU" dirty="0" smtClean="0"/>
              <a:t>Работы высылать  электронную почту </a:t>
            </a:r>
          </a:p>
          <a:p>
            <a:r>
              <a:rPr lang="en-US" dirty="0">
                <a:solidFill>
                  <a:srgbClr val="FF0000"/>
                </a:solidFill>
              </a:rPr>
              <a:t>ruo_varnavino@mail.ru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4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литературы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2340" y="1357298"/>
            <a:ext cx="7744460" cy="4769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 первой половины XIX в. закладывались те основополагающие принципы, которые определили ее дальнейшее развитие: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народность;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гуманистические идеалы;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 и чувство национального самосознания;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поиски социальной справедливости.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становилась важным средством формирования общественного сознания.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908685" y="1600200"/>
            <a:ext cx="3587115" cy="452628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сентиментализм;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61840" y="1600200"/>
            <a:ext cx="365125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 реализм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45515" y="274955"/>
            <a:ext cx="731266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исторические события в России и в Европе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gorodnews.ru/aif/img/thumb.php?id=3484.jpg&amp;w=35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056005" y="1417955"/>
            <a:ext cx="3610610" cy="2045970"/>
          </a:xfrm>
          <a:prstGeom prst="rect">
            <a:avLst/>
          </a:prstGeom>
          <a:noFill/>
        </p:spPr>
      </p:pic>
      <p:pic>
        <p:nvPicPr>
          <p:cNvPr id="16392" name="Picture 8" descr="http://www.lessingimages.com/w1/260304/26030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005" y="3512820"/>
            <a:ext cx="3631565" cy="2166620"/>
          </a:xfrm>
          <a:prstGeom prst="rect">
            <a:avLst/>
          </a:prstGeom>
          <a:noFill/>
        </p:spPr>
      </p:pic>
      <p:pic>
        <p:nvPicPr>
          <p:cNvPr id="16394" name="Picture 10" descr="http://mkrf.ru/upload/resize_cache/iblock/968/397_264_1/96805eb6c536a010d6d26800f912a5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570" y="3512820"/>
            <a:ext cx="3430905" cy="2166620"/>
          </a:xfrm>
          <a:prstGeom prst="rect">
            <a:avLst/>
          </a:prstGeom>
          <a:noFill/>
        </p:spPr>
      </p:pic>
      <p:pic>
        <p:nvPicPr>
          <p:cNvPr id="18434" name="Picture 2" descr="http://kem-pl1.ucoz.ru/_si/0/s681736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5340" y="1417955"/>
            <a:ext cx="3493135" cy="2095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3925" y="285728"/>
            <a:ext cx="72904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XIX в. было ознаменовано рядом событий, имевших большое влияние на развитие русской литературы: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19 октября 1811 г. в Царском Селе Лицея;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война 1812 г.;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Наполеона и смерть Байрона;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восстание и поражение декабристов (1825 г.);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России в войнах с Персией и Турцией (1826—1829 гг.);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французская революция (1830 г.);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подавление освободительного восстания в Польше (1831 г.).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265" y="205105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правил и норм русского языка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96950" y="1435100"/>
            <a:ext cx="3717926" cy="46913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основ русского литературного языка окончательно осуществилась в творчестве писателей Н.М. Карамзина, А.С. Пушкина, М.Ю. Лермонтова, Н.В. Гоголя и др.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Публицист Н.И. Греч написал "Практическую русскую грамматику".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otvet.imgsmail.ru/download/17f603a47193e359cce24bdafa35da19_i-24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283397">
            <a:off x="4847621" y="1635881"/>
            <a:ext cx="4067624" cy="28562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половине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получило развитие газетное и журнальное дело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http://moskva.freeadsin.ru/content/root/users/2014/20141202/al963-yandex-ru/images/201412/f20141202101835-3321321321-vest-evr-0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12311" b="12311"/>
          <a:stretch>
            <a:fillRect/>
          </a:stretch>
        </p:blipFill>
        <p:spPr bwMode="auto">
          <a:xfrm rot="21032521">
            <a:off x="1506275" y="1510125"/>
            <a:ext cx="2971800" cy="2928620"/>
          </a:xfrm>
          <a:prstGeom prst="rect">
            <a:avLst/>
          </a:prstGeom>
          <a:noFill/>
        </p:spPr>
      </p:pic>
      <p:pic>
        <p:nvPicPr>
          <p:cNvPr id="38916" name="Picture 4" descr="https://fs00.infourok.ru/images/doc/242/225929/1/310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000">
            <a:off x="4348797" y="1285860"/>
            <a:ext cx="2786082" cy="2928958"/>
          </a:xfrm>
          <a:prstGeom prst="rect">
            <a:avLst/>
          </a:prstGeom>
          <a:noFill/>
        </p:spPr>
      </p:pic>
      <p:pic>
        <p:nvPicPr>
          <p:cNvPr id="38918" name="Picture 6" descr="http://mosliterator.umi.ru/images/cms/data/sov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64634">
            <a:off x="2378479" y="2704365"/>
            <a:ext cx="2357454" cy="3194441"/>
          </a:xfrm>
          <a:prstGeom prst="rect">
            <a:avLst/>
          </a:prstGeom>
          <a:noFill/>
        </p:spPr>
      </p:pic>
      <p:pic>
        <p:nvPicPr>
          <p:cNvPr id="38920" name="Picture 8" descr="http://antik-books.ru/static/img/0000/0004/2080/42080153.6sq5nt81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4065">
            <a:off x="4651786" y="2897640"/>
            <a:ext cx="2900439" cy="32651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60755" y="4964430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Белинский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Виссарион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Григорьевич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(1811-1848)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960755" y="5360035"/>
            <a:ext cx="3008313" cy="4691063"/>
          </a:xfrm>
        </p:spPr>
        <p:txBody>
          <a:bodyPr>
            <a:no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29124" y="1717040"/>
            <a:ext cx="3805556" cy="4069414"/>
          </a:xfrm>
        </p:spPr>
        <p:txBody>
          <a:bodyPr>
            <a:normAutofit fontScale="97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Одной из главных фигур в литературной критике начала века был В.Г. Белинский, открывший русскому читателю целую плеяду талантливых поэтов и прозаиков.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newsbalt.ru/wp-content/uploads/2015/04/bb680e58c9d584e23ab02294c87c0e80-268x19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94" y="1000108"/>
            <a:ext cx="3027677" cy="37554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48720" y="44111"/>
            <a:ext cx="4286280" cy="160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Зарождение нового публицистического жанра — литературно-критической статьи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617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19 век называют «Золотым веком» русской поэзии и веком русской литературы в мировом масштабе.   Литературный скачок, осуществившийся в 19 веке, был подготовлен всем ходом литературного процесса 17-18 веков. 19 век – это время формирования русского литературного языка, который оформился во многом благодаря  А.С. Пушкину. </vt:lpstr>
      <vt:lpstr>Особенности литературы</vt:lpstr>
      <vt:lpstr>Литература XIX  века</vt:lpstr>
      <vt:lpstr>Важнейшие исторические события в России и в Европе</vt:lpstr>
      <vt:lpstr>Презентация PowerPoint</vt:lpstr>
      <vt:lpstr> Разработка правил и норм русского языка</vt:lpstr>
      <vt:lpstr>В I половине XIX  получило развитие газетное и журнальное дело</vt:lpstr>
      <vt:lpstr>Белинский  Виссарион Григорьевич (1811-1848)</vt:lpstr>
      <vt:lpstr>Начался 19 век с расцвета сентиментализма и становления романтизма. </vt:lpstr>
      <vt:lpstr>Н.М.Карамзин  (1766-1826)</vt:lpstr>
      <vt:lpstr>Презентация PowerPoint</vt:lpstr>
      <vt:lpstr>Становление романтизма </vt:lpstr>
      <vt:lpstr>Баллада В.А.Жуковского «Светлана» </vt:lpstr>
      <vt:lpstr>Презентация PowerPoint</vt:lpstr>
      <vt:lpstr>«Натуральная школа»</vt:lpstr>
      <vt:lpstr>Писатели «натуральной школы»</vt:lpstr>
      <vt:lpstr>Основные принципы «натуральной школы»:</vt:lpstr>
      <vt:lpstr>А.С. Пушкин и Н.В. Гоголь обозначили основные художественные типы</vt:lpstr>
      <vt:lpstr>  Тема «маленького человека в повести  Н.В.Гоголя «Шинель»  </vt:lpstr>
      <vt:lpstr>Тема «маленького человека в повести  А.С. Пушкина «Станционный смотритель» </vt:lpstr>
      <vt:lpstr>Русская литература продолжает изображать пороки и недостатки российского общества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67</cp:revision>
  <dcterms:created xsi:type="dcterms:W3CDTF">2016-10-03T13:28:00Z</dcterms:created>
  <dcterms:modified xsi:type="dcterms:W3CDTF">2020-10-23T12:18:33Z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