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9" r:id="rId1"/>
  </p:sldMasterIdLst>
  <p:notesMasterIdLst>
    <p:notesMasterId r:id="rId31"/>
  </p:notesMasterIdLst>
  <p:sldIdLst>
    <p:sldId id="256" r:id="rId2"/>
    <p:sldId id="258" r:id="rId3"/>
    <p:sldId id="259" r:id="rId4"/>
    <p:sldId id="265" r:id="rId5"/>
    <p:sldId id="262" r:id="rId6"/>
    <p:sldId id="288" r:id="rId7"/>
    <p:sldId id="266" r:id="rId8"/>
    <p:sldId id="286" r:id="rId9"/>
    <p:sldId id="267" r:id="rId10"/>
    <p:sldId id="268" r:id="rId11"/>
    <p:sldId id="269" r:id="rId12"/>
    <p:sldId id="270" r:id="rId13"/>
    <p:sldId id="290" r:id="rId14"/>
    <p:sldId id="272" r:id="rId15"/>
    <p:sldId id="273" r:id="rId16"/>
    <p:sldId id="274" r:id="rId17"/>
    <p:sldId id="276" r:id="rId18"/>
    <p:sldId id="277" r:id="rId19"/>
    <p:sldId id="278" r:id="rId20"/>
    <p:sldId id="291" r:id="rId21"/>
    <p:sldId id="285" r:id="rId22"/>
    <p:sldId id="279" r:id="rId23"/>
    <p:sldId id="280" r:id="rId24"/>
    <p:sldId id="275" r:id="rId25"/>
    <p:sldId id="293" r:id="rId26"/>
    <p:sldId id="294" r:id="rId27"/>
    <p:sldId id="295" r:id="rId28"/>
    <p:sldId id="296" r:id="rId29"/>
    <p:sldId id="297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4F2270"/>
    <a:srgbClr val="FFFFCC"/>
    <a:srgbClr val="FF9900"/>
    <a:srgbClr val="000000"/>
    <a:srgbClr val="4D4D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341460-FAC2-4334-A71B-556FE980A4CD}" type="doc">
      <dgm:prSet loTypeId="urn:microsoft.com/office/officeart/2005/8/layout/hierarchy1" loCatId="hierarchy" qsTypeId="urn:microsoft.com/office/officeart/2005/8/quickstyle/3d3" qsCatId="3D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EE492BBF-BC13-49A2-A693-6370D6A5837F}">
      <dgm:prSet phldrT="[Текст]" custT="1"/>
      <dgm:spPr/>
      <dgm:t>
        <a:bodyPr anchor="t"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b="1" dirty="0" smtClean="0">
              <a:solidFill>
                <a:schemeClr val="accent3">
                  <a:lumMod val="50000"/>
                </a:schemeClr>
              </a:solidFill>
            </a:rPr>
            <a:t>Классификация белков по хим. составу</a:t>
          </a:r>
          <a:endParaRPr lang="ru-RU" sz="2400" dirty="0" smtClean="0">
            <a:solidFill>
              <a:schemeClr val="accent3">
                <a:lumMod val="50000"/>
              </a:schemeClr>
            </a:solidFill>
          </a:endParaRPr>
        </a:p>
        <a:p>
          <a:pPr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dirty="0"/>
        </a:p>
      </dgm:t>
    </dgm:pt>
    <dgm:pt modelId="{8FC153E9-D5F8-4047-B75A-25CDA8B20323}" type="parTrans" cxnId="{5F026BAF-A94E-4A34-9592-380E9C5BBB8D}">
      <dgm:prSet/>
      <dgm:spPr/>
      <dgm:t>
        <a:bodyPr/>
        <a:lstStyle/>
        <a:p>
          <a:endParaRPr lang="ru-RU"/>
        </a:p>
      </dgm:t>
    </dgm:pt>
    <dgm:pt modelId="{A26C713C-8A03-4CF6-8197-12AC0241F4F2}" type="sibTrans" cxnId="{5F026BAF-A94E-4A34-9592-380E9C5BBB8D}">
      <dgm:prSet/>
      <dgm:spPr/>
      <dgm:t>
        <a:bodyPr/>
        <a:lstStyle/>
        <a:p>
          <a:endParaRPr lang="ru-RU"/>
        </a:p>
      </dgm:t>
    </dgm:pt>
    <dgm:pt modelId="{1DCEB87C-89B5-4331-9EC4-72683F6358F5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dirty="0" smtClean="0">
              <a:solidFill>
                <a:schemeClr val="accent3">
                  <a:lumMod val="50000"/>
                </a:schemeClr>
              </a:solidFill>
            </a:rPr>
            <a:t>Простые (протеины)</a:t>
          </a:r>
          <a:endParaRPr lang="ru-RU" sz="2000" dirty="0" smtClean="0">
            <a:solidFill>
              <a:schemeClr val="accent3">
                <a:lumMod val="50000"/>
              </a:schemeClr>
            </a:solidFill>
          </a:endParaRPr>
        </a:p>
        <a:p>
          <a:pPr marL="0" marR="0" indent="0" defTabSz="7556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2000" b="1" i="1" dirty="0" smtClean="0">
              <a:solidFill>
                <a:schemeClr val="accent3">
                  <a:lumMod val="50000"/>
                </a:schemeClr>
              </a:solidFill>
            </a:rPr>
            <a:t>Белки, состоящие только из аминокислот</a:t>
          </a:r>
          <a:endParaRPr lang="ru-RU" sz="2000" dirty="0" smtClean="0">
            <a:solidFill>
              <a:schemeClr val="accent3">
                <a:lumMod val="50000"/>
              </a:schemeClr>
            </a:solidFill>
          </a:endParaRPr>
        </a:p>
        <a:p>
          <a:pPr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dirty="0"/>
        </a:p>
      </dgm:t>
    </dgm:pt>
    <dgm:pt modelId="{3829F50E-C7F0-4029-AD25-BEBF32FA1049}" type="parTrans" cxnId="{00AF9E5C-92D1-4D87-BBAC-8AFAD50C996C}">
      <dgm:prSet/>
      <dgm:spPr/>
      <dgm:t>
        <a:bodyPr/>
        <a:lstStyle/>
        <a:p>
          <a:endParaRPr lang="ru-RU"/>
        </a:p>
      </dgm:t>
    </dgm:pt>
    <dgm:pt modelId="{7B67552E-F5EC-488E-8552-9209F185B000}" type="sibTrans" cxnId="{00AF9E5C-92D1-4D87-BBAC-8AFAD50C996C}">
      <dgm:prSet/>
      <dgm:spPr/>
      <dgm:t>
        <a:bodyPr/>
        <a:lstStyle/>
        <a:p>
          <a:endParaRPr lang="ru-RU"/>
        </a:p>
      </dgm:t>
    </dgm:pt>
    <dgm:pt modelId="{B4D02F47-F5B6-4154-8DED-2E5DA6ABA903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i="1" dirty="0" smtClean="0">
              <a:solidFill>
                <a:schemeClr val="accent3">
                  <a:lumMod val="50000"/>
                </a:schemeClr>
              </a:solidFill>
            </a:rPr>
            <a:t>Альбумины, глобулины, фибрин, трипсин, гистоны</a:t>
          </a:r>
          <a:endParaRPr lang="ru-RU" sz="2000" dirty="0" smtClean="0">
            <a:solidFill>
              <a:schemeClr val="accent3">
                <a:lumMod val="50000"/>
              </a:schemeClr>
            </a:solidFill>
          </a:endParaRPr>
        </a:p>
        <a:p>
          <a:pPr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dirty="0"/>
        </a:p>
      </dgm:t>
    </dgm:pt>
    <dgm:pt modelId="{FD550712-6E0D-47A4-9D19-033362B319D6}" type="parTrans" cxnId="{AFEAF137-BDAA-455C-8675-946DA1E22D71}">
      <dgm:prSet/>
      <dgm:spPr/>
      <dgm:t>
        <a:bodyPr/>
        <a:lstStyle/>
        <a:p>
          <a:endParaRPr lang="ru-RU"/>
        </a:p>
      </dgm:t>
    </dgm:pt>
    <dgm:pt modelId="{F05EC4B3-3AE9-4D0F-9E3B-607CA51BEFD8}" type="sibTrans" cxnId="{AFEAF137-BDAA-455C-8675-946DA1E22D71}">
      <dgm:prSet/>
      <dgm:spPr/>
      <dgm:t>
        <a:bodyPr/>
        <a:lstStyle/>
        <a:p>
          <a:endParaRPr lang="ru-RU"/>
        </a:p>
      </dgm:t>
    </dgm:pt>
    <dgm:pt modelId="{B3F6C8C9-03D1-4B60-9C4F-AE216EA069E9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000" b="1" dirty="0" smtClean="0">
            <a:solidFill>
              <a:schemeClr val="accent3">
                <a:lumMod val="50000"/>
              </a:schemeClr>
            </a:solidFill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dirty="0" smtClean="0">
              <a:solidFill>
                <a:schemeClr val="accent3">
                  <a:lumMod val="50000"/>
                </a:schemeClr>
              </a:solidFill>
            </a:rPr>
            <a:t>Сложные (протеиды) </a:t>
          </a:r>
          <a:endParaRPr lang="ru-RU" sz="2000" dirty="0" smtClean="0">
            <a:solidFill>
              <a:schemeClr val="accent3">
                <a:lumMod val="50000"/>
              </a:schemeClr>
            </a:solidFill>
          </a:endParaRPr>
        </a:p>
        <a:p>
          <a:pPr marL="0" marR="0" indent="0" defTabSz="8001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2000" b="1" i="1" dirty="0" smtClean="0">
              <a:solidFill>
                <a:schemeClr val="accent3">
                  <a:lumMod val="50000"/>
                </a:schemeClr>
              </a:solidFill>
            </a:rPr>
            <a:t>Содержат белковую часть и небелковую (ионы металлов, липиды, углеводы и.т.п.)</a:t>
          </a:r>
          <a:endParaRPr lang="ru-RU" sz="2000" dirty="0" smtClean="0">
            <a:solidFill>
              <a:schemeClr val="accent3">
                <a:lumMod val="50000"/>
              </a:schemeClr>
            </a:solidFill>
          </a:endParaRPr>
        </a:p>
        <a:p>
          <a:pPr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dirty="0"/>
        </a:p>
      </dgm:t>
    </dgm:pt>
    <dgm:pt modelId="{2DC73DEF-9AE9-4AC7-AF2A-6ECA9F4179DE}" type="parTrans" cxnId="{DF8645D1-864E-4AE5-8DBD-84278A6831E8}">
      <dgm:prSet/>
      <dgm:spPr/>
      <dgm:t>
        <a:bodyPr/>
        <a:lstStyle/>
        <a:p>
          <a:endParaRPr lang="ru-RU"/>
        </a:p>
      </dgm:t>
    </dgm:pt>
    <dgm:pt modelId="{9A6C418D-9799-414D-A3DF-70DFF6C598B6}" type="sibTrans" cxnId="{DF8645D1-864E-4AE5-8DBD-84278A6831E8}">
      <dgm:prSet/>
      <dgm:spPr/>
      <dgm:t>
        <a:bodyPr/>
        <a:lstStyle/>
        <a:p>
          <a:endParaRPr lang="ru-RU"/>
        </a:p>
      </dgm:t>
    </dgm:pt>
    <dgm:pt modelId="{44D57D6D-305F-48EA-9B4C-2A0C24B9252D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i="1" dirty="0" smtClean="0">
              <a:solidFill>
                <a:schemeClr val="accent3">
                  <a:lumMod val="50000"/>
                </a:schemeClr>
              </a:solidFill>
            </a:rPr>
            <a:t>Липопротеиды, гликопротеиды, </a:t>
          </a:r>
          <a:r>
            <a:rPr lang="ru-RU" sz="2000" b="1" i="1" dirty="0" err="1" smtClean="0">
              <a:solidFill>
                <a:schemeClr val="accent3">
                  <a:lumMod val="50000"/>
                </a:schemeClr>
              </a:solidFill>
            </a:rPr>
            <a:t>фосфопротеиды</a:t>
          </a:r>
          <a:r>
            <a:rPr lang="ru-RU" sz="2000" b="1" i="1" dirty="0" smtClean="0">
              <a:solidFill>
                <a:schemeClr val="accent3">
                  <a:lumMod val="50000"/>
                </a:schemeClr>
              </a:solidFill>
            </a:rPr>
            <a:t>, (гемоглобин)</a:t>
          </a:r>
          <a:endParaRPr lang="ru-RU" sz="2000" dirty="0" smtClean="0">
            <a:solidFill>
              <a:schemeClr val="accent3">
                <a:lumMod val="50000"/>
              </a:schemeClr>
            </a:solidFill>
          </a:endParaRPr>
        </a:p>
        <a:p>
          <a:pPr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dirty="0">
            <a:solidFill>
              <a:schemeClr val="accent3">
                <a:lumMod val="50000"/>
              </a:schemeClr>
            </a:solidFill>
          </a:endParaRPr>
        </a:p>
      </dgm:t>
    </dgm:pt>
    <dgm:pt modelId="{97692367-6FCA-407E-A2D2-A5E30DB1D936}" type="parTrans" cxnId="{F9B6C495-07A1-4E00-B48A-DC9D4E256F9A}">
      <dgm:prSet/>
      <dgm:spPr/>
      <dgm:t>
        <a:bodyPr/>
        <a:lstStyle/>
        <a:p>
          <a:endParaRPr lang="ru-RU"/>
        </a:p>
      </dgm:t>
    </dgm:pt>
    <dgm:pt modelId="{40E38609-2542-4064-B976-6398ED24EB44}" type="sibTrans" cxnId="{F9B6C495-07A1-4E00-B48A-DC9D4E256F9A}">
      <dgm:prSet/>
      <dgm:spPr/>
      <dgm:t>
        <a:bodyPr/>
        <a:lstStyle/>
        <a:p>
          <a:endParaRPr lang="ru-RU"/>
        </a:p>
      </dgm:t>
    </dgm:pt>
    <dgm:pt modelId="{E38F093A-39C7-46C8-B832-61C86D3B8850}" type="pres">
      <dgm:prSet presAssocID="{B8341460-FAC2-4334-A71B-556FE980A4C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30845C98-4EAE-4138-AB4F-A7A12796A5BB}" type="pres">
      <dgm:prSet presAssocID="{EE492BBF-BC13-49A2-A693-6370D6A5837F}" presName="hierRoot1" presStyleCnt="0"/>
      <dgm:spPr/>
    </dgm:pt>
    <dgm:pt modelId="{EC5AB029-6211-471A-9B69-224BEF6EC5D7}" type="pres">
      <dgm:prSet presAssocID="{EE492BBF-BC13-49A2-A693-6370D6A5837F}" presName="composite" presStyleCnt="0"/>
      <dgm:spPr/>
    </dgm:pt>
    <dgm:pt modelId="{EF37A497-9AD7-4367-BBFA-4F41A553B3B5}" type="pres">
      <dgm:prSet presAssocID="{EE492BBF-BC13-49A2-A693-6370D6A5837F}" presName="background" presStyleLbl="node0" presStyleIdx="0" presStyleCnt="1"/>
      <dgm:spPr/>
    </dgm:pt>
    <dgm:pt modelId="{E63076EB-F7C1-4AEB-897B-010F026FC96D}" type="pres">
      <dgm:prSet presAssocID="{EE492BBF-BC13-49A2-A693-6370D6A5837F}" presName="text" presStyleLbl="fgAcc0" presStyleIdx="0" presStyleCnt="1" custScaleX="294958" custScaleY="7827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8084F0D-213E-4BA4-A9E6-7CB710774C09}" type="pres">
      <dgm:prSet presAssocID="{EE492BBF-BC13-49A2-A693-6370D6A5837F}" presName="hierChild2" presStyleCnt="0"/>
      <dgm:spPr/>
    </dgm:pt>
    <dgm:pt modelId="{1695D674-DA93-478C-96E8-6865668CF080}" type="pres">
      <dgm:prSet presAssocID="{3829F50E-C7F0-4029-AD25-BEBF32FA1049}" presName="Name10" presStyleLbl="parChTrans1D2" presStyleIdx="0" presStyleCnt="2"/>
      <dgm:spPr/>
      <dgm:t>
        <a:bodyPr/>
        <a:lstStyle/>
        <a:p>
          <a:endParaRPr lang="ru-RU"/>
        </a:p>
      </dgm:t>
    </dgm:pt>
    <dgm:pt modelId="{6E13A488-8FBB-4AFA-AF4C-60C1436299E1}" type="pres">
      <dgm:prSet presAssocID="{1DCEB87C-89B5-4331-9EC4-72683F6358F5}" presName="hierRoot2" presStyleCnt="0"/>
      <dgm:spPr/>
    </dgm:pt>
    <dgm:pt modelId="{6DD4A0D9-AF19-4B77-8B25-379C742B1AB5}" type="pres">
      <dgm:prSet presAssocID="{1DCEB87C-89B5-4331-9EC4-72683F6358F5}" presName="composite2" presStyleCnt="0"/>
      <dgm:spPr/>
    </dgm:pt>
    <dgm:pt modelId="{D360A35B-35F5-4722-B96A-350CA1078955}" type="pres">
      <dgm:prSet presAssocID="{1DCEB87C-89B5-4331-9EC4-72683F6358F5}" presName="background2" presStyleLbl="node2" presStyleIdx="0" presStyleCnt="2"/>
      <dgm:spPr/>
    </dgm:pt>
    <dgm:pt modelId="{E8A91150-E435-485F-B190-78CF03D9C48D}" type="pres">
      <dgm:prSet presAssocID="{1DCEB87C-89B5-4331-9EC4-72683F6358F5}" presName="text2" presStyleLbl="fgAcc2" presStyleIdx="0" presStyleCnt="2" custScaleX="166761" custScaleY="14472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F1E0987-9B65-4739-996C-C34CF083C1D5}" type="pres">
      <dgm:prSet presAssocID="{1DCEB87C-89B5-4331-9EC4-72683F6358F5}" presName="hierChild3" presStyleCnt="0"/>
      <dgm:spPr/>
    </dgm:pt>
    <dgm:pt modelId="{71CFBF72-8DD9-4F6C-A83A-9ED3E443BA37}" type="pres">
      <dgm:prSet presAssocID="{FD550712-6E0D-47A4-9D19-033362B319D6}" presName="Name17" presStyleLbl="parChTrans1D3" presStyleIdx="0" presStyleCnt="2"/>
      <dgm:spPr/>
      <dgm:t>
        <a:bodyPr/>
        <a:lstStyle/>
        <a:p>
          <a:endParaRPr lang="ru-RU"/>
        </a:p>
      </dgm:t>
    </dgm:pt>
    <dgm:pt modelId="{60D8FF19-0158-49A1-A264-790D049D57B9}" type="pres">
      <dgm:prSet presAssocID="{B4D02F47-F5B6-4154-8DED-2E5DA6ABA903}" presName="hierRoot3" presStyleCnt="0"/>
      <dgm:spPr/>
    </dgm:pt>
    <dgm:pt modelId="{FAB5EDF6-6E58-48F9-B3A9-3CDC5739C8AC}" type="pres">
      <dgm:prSet presAssocID="{B4D02F47-F5B6-4154-8DED-2E5DA6ABA903}" presName="composite3" presStyleCnt="0"/>
      <dgm:spPr/>
    </dgm:pt>
    <dgm:pt modelId="{E1925538-A979-4577-B8FB-78EEA1F4B549}" type="pres">
      <dgm:prSet presAssocID="{B4D02F47-F5B6-4154-8DED-2E5DA6ABA903}" presName="background3" presStyleLbl="node3" presStyleIdx="0" presStyleCnt="2"/>
      <dgm:spPr/>
    </dgm:pt>
    <dgm:pt modelId="{AC62F73F-B8CC-4E2C-91FD-10F04820C2A3}" type="pres">
      <dgm:prSet presAssocID="{B4D02F47-F5B6-4154-8DED-2E5DA6ABA903}" presName="text3" presStyleLbl="fgAcc3" presStyleIdx="0" presStyleCnt="2" custScaleX="180770" custScaleY="14774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43C9906-3D7C-4897-8D2B-9858910E0974}" type="pres">
      <dgm:prSet presAssocID="{B4D02F47-F5B6-4154-8DED-2E5DA6ABA903}" presName="hierChild4" presStyleCnt="0"/>
      <dgm:spPr/>
    </dgm:pt>
    <dgm:pt modelId="{BD8C500F-99F1-4DA5-B0DD-27022C3E3D90}" type="pres">
      <dgm:prSet presAssocID="{2DC73DEF-9AE9-4AC7-AF2A-6ECA9F4179DE}" presName="Name10" presStyleLbl="parChTrans1D2" presStyleIdx="1" presStyleCnt="2"/>
      <dgm:spPr/>
      <dgm:t>
        <a:bodyPr/>
        <a:lstStyle/>
        <a:p>
          <a:endParaRPr lang="ru-RU"/>
        </a:p>
      </dgm:t>
    </dgm:pt>
    <dgm:pt modelId="{A9B7EC42-E48D-4CC7-B2F6-51097FFCA5A3}" type="pres">
      <dgm:prSet presAssocID="{B3F6C8C9-03D1-4B60-9C4F-AE216EA069E9}" presName="hierRoot2" presStyleCnt="0"/>
      <dgm:spPr/>
    </dgm:pt>
    <dgm:pt modelId="{1252BACD-EECA-4DD7-A0E6-075FDE49D855}" type="pres">
      <dgm:prSet presAssocID="{B3F6C8C9-03D1-4B60-9C4F-AE216EA069E9}" presName="composite2" presStyleCnt="0"/>
      <dgm:spPr/>
    </dgm:pt>
    <dgm:pt modelId="{73C3DC63-A43F-4A5F-85CE-A87CE9611619}" type="pres">
      <dgm:prSet presAssocID="{B3F6C8C9-03D1-4B60-9C4F-AE216EA069E9}" presName="background2" presStyleLbl="node2" presStyleIdx="1" presStyleCnt="2"/>
      <dgm:spPr/>
    </dgm:pt>
    <dgm:pt modelId="{B3F1A86E-ED72-4BEF-9AD1-6420CE5316C0}" type="pres">
      <dgm:prSet presAssocID="{B3F6C8C9-03D1-4B60-9C4F-AE216EA069E9}" presName="text2" presStyleLbl="fgAcc2" presStyleIdx="1" presStyleCnt="2" custScaleX="207099" custScaleY="14068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7770096-155D-4014-BFFD-AA82906780E7}" type="pres">
      <dgm:prSet presAssocID="{B3F6C8C9-03D1-4B60-9C4F-AE216EA069E9}" presName="hierChild3" presStyleCnt="0"/>
      <dgm:spPr/>
    </dgm:pt>
    <dgm:pt modelId="{D32B78C0-4814-464B-863F-2DA114C62B55}" type="pres">
      <dgm:prSet presAssocID="{97692367-6FCA-407E-A2D2-A5E30DB1D936}" presName="Name17" presStyleLbl="parChTrans1D3" presStyleIdx="1" presStyleCnt="2"/>
      <dgm:spPr/>
      <dgm:t>
        <a:bodyPr/>
        <a:lstStyle/>
        <a:p>
          <a:endParaRPr lang="ru-RU"/>
        </a:p>
      </dgm:t>
    </dgm:pt>
    <dgm:pt modelId="{5F653B77-E4FC-4A94-8358-FEE6354D76A7}" type="pres">
      <dgm:prSet presAssocID="{44D57D6D-305F-48EA-9B4C-2A0C24B9252D}" presName="hierRoot3" presStyleCnt="0"/>
      <dgm:spPr/>
    </dgm:pt>
    <dgm:pt modelId="{E03830E0-1148-488D-A8C5-04B3ECB986EA}" type="pres">
      <dgm:prSet presAssocID="{44D57D6D-305F-48EA-9B4C-2A0C24B9252D}" presName="composite3" presStyleCnt="0"/>
      <dgm:spPr/>
    </dgm:pt>
    <dgm:pt modelId="{7E43BB07-4E8E-4DB2-A9A8-889ACDEF4C7E}" type="pres">
      <dgm:prSet presAssocID="{44D57D6D-305F-48EA-9B4C-2A0C24B9252D}" presName="background3" presStyleLbl="node3" presStyleIdx="1" presStyleCnt="2"/>
      <dgm:spPr/>
    </dgm:pt>
    <dgm:pt modelId="{8BA63A34-69FE-4302-A2BB-D8810E37768D}" type="pres">
      <dgm:prSet presAssocID="{44D57D6D-305F-48EA-9B4C-2A0C24B9252D}" presName="text3" presStyleLbl="fgAcc3" presStyleIdx="1" presStyleCnt="2" custScaleX="199019" custScaleY="14653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6F7033A-C828-4174-8ED3-2797AE1B0DA4}" type="pres">
      <dgm:prSet presAssocID="{44D57D6D-305F-48EA-9B4C-2A0C24B9252D}" presName="hierChild4" presStyleCnt="0"/>
      <dgm:spPr/>
    </dgm:pt>
  </dgm:ptLst>
  <dgm:cxnLst>
    <dgm:cxn modelId="{DF8645D1-864E-4AE5-8DBD-84278A6831E8}" srcId="{EE492BBF-BC13-49A2-A693-6370D6A5837F}" destId="{B3F6C8C9-03D1-4B60-9C4F-AE216EA069E9}" srcOrd="1" destOrd="0" parTransId="{2DC73DEF-9AE9-4AC7-AF2A-6ECA9F4179DE}" sibTransId="{9A6C418D-9799-414D-A3DF-70DFF6C598B6}"/>
    <dgm:cxn modelId="{40C4CE13-8B1D-439E-9578-20846C9A1944}" type="presOf" srcId="{2DC73DEF-9AE9-4AC7-AF2A-6ECA9F4179DE}" destId="{BD8C500F-99F1-4DA5-B0DD-27022C3E3D90}" srcOrd="0" destOrd="0" presId="urn:microsoft.com/office/officeart/2005/8/layout/hierarchy1"/>
    <dgm:cxn modelId="{490DADF2-8597-4186-AC87-6B1AE202028D}" type="presOf" srcId="{B4D02F47-F5B6-4154-8DED-2E5DA6ABA903}" destId="{AC62F73F-B8CC-4E2C-91FD-10F04820C2A3}" srcOrd="0" destOrd="0" presId="urn:microsoft.com/office/officeart/2005/8/layout/hierarchy1"/>
    <dgm:cxn modelId="{5F026BAF-A94E-4A34-9592-380E9C5BBB8D}" srcId="{B8341460-FAC2-4334-A71B-556FE980A4CD}" destId="{EE492BBF-BC13-49A2-A693-6370D6A5837F}" srcOrd="0" destOrd="0" parTransId="{8FC153E9-D5F8-4047-B75A-25CDA8B20323}" sibTransId="{A26C713C-8A03-4CF6-8197-12AC0241F4F2}"/>
    <dgm:cxn modelId="{C1D55D8D-912E-4FA4-9EE5-1ECA5D326DFD}" type="presOf" srcId="{FD550712-6E0D-47A4-9D19-033362B319D6}" destId="{71CFBF72-8DD9-4F6C-A83A-9ED3E443BA37}" srcOrd="0" destOrd="0" presId="urn:microsoft.com/office/officeart/2005/8/layout/hierarchy1"/>
    <dgm:cxn modelId="{34EE1546-DFA3-48C0-A9FD-C84115124224}" type="presOf" srcId="{EE492BBF-BC13-49A2-A693-6370D6A5837F}" destId="{E63076EB-F7C1-4AEB-897B-010F026FC96D}" srcOrd="0" destOrd="0" presId="urn:microsoft.com/office/officeart/2005/8/layout/hierarchy1"/>
    <dgm:cxn modelId="{04304DB2-311C-4E0D-AC03-414B12651757}" type="presOf" srcId="{44D57D6D-305F-48EA-9B4C-2A0C24B9252D}" destId="{8BA63A34-69FE-4302-A2BB-D8810E37768D}" srcOrd="0" destOrd="0" presId="urn:microsoft.com/office/officeart/2005/8/layout/hierarchy1"/>
    <dgm:cxn modelId="{F9B6C495-07A1-4E00-B48A-DC9D4E256F9A}" srcId="{B3F6C8C9-03D1-4B60-9C4F-AE216EA069E9}" destId="{44D57D6D-305F-48EA-9B4C-2A0C24B9252D}" srcOrd="0" destOrd="0" parTransId="{97692367-6FCA-407E-A2D2-A5E30DB1D936}" sibTransId="{40E38609-2542-4064-B976-6398ED24EB44}"/>
    <dgm:cxn modelId="{BE426C8F-2982-4D59-8B3F-AB722B5C39A8}" type="presOf" srcId="{1DCEB87C-89B5-4331-9EC4-72683F6358F5}" destId="{E8A91150-E435-485F-B190-78CF03D9C48D}" srcOrd="0" destOrd="0" presId="urn:microsoft.com/office/officeart/2005/8/layout/hierarchy1"/>
    <dgm:cxn modelId="{D4668AEF-8BB1-4C13-8719-B87FC4DB2F66}" type="presOf" srcId="{B8341460-FAC2-4334-A71B-556FE980A4CD}" destId="{E38F093A-39C7-46C8-B832-61C86D3B8850}" srcOrd="0" destOrd="0" presId="urn:microsoft.com/office/officeart/2005/8/layout/hierarchy1"/>
    <dgm:cxn modelId="{2187CEFC-1242-456B-B71B-C13FA1959CAE}" type="presOf" srcId="{B3F6C8C9-03D1-4B60-9C4F-AE216EA069E9}" destId="{B3F1A86E-ED72-4BEF-9AD1-6420CE5316C0}" srcOrd="0" destOrd="0" presId="urn:microsoft.com/office/officeart/2005/8/layout/hierarchy1"/>
    <dgm:cxn modelId="{00AF9E5C-92D1-4D87-BBAC-8AFAD50C996C}" srcId="{EE492BBF-BC13-49A2-A693-6370D6A5837F}" destId="{1DCEB87C-89B5-4331-9EC4-72683F6358F5}" srcOrd="0" destOrd="0" parTransId="{3829F50E-C7F0-4029-AD25-BEBF32FA1049}" sibTransId="{7B67552E-F5EC-488E-8552-9209F185B000}"/>
    <dgm:cxn modelId="{AFEAF137-BDAA-455C-8675-946DA1E22D71}" srcId="{1DCEB87C-89B5-4331-9EC4-72683F6358F5}" destId="{B4D02F47-F5B6-4154-8DED-2E5DA6ABA903}" srcOrd="0" destOrd="0" parTransId="{FD550712-6E0D-47A4-9D19-033362B319D6}" sibTransId="{F05EC4B3-3AE9-4D0F-9E3B-607CA51BEFD8}"/>
    <dgm:cxn modelId="{5013D41C-51A2-4045-B85D-5AE43FF3269B}" type="presOf" srcId="{97692367-6FCA-407E-A2D2-A5E30DB1D936}" destId="{D32B78C0-4814-464B-863F-2DA114C62B55}" srcOrd="0" destOrd="0" presId="urn:microsoft.com/office/officeart/2005/8/layout/hierarchy1"/>
    <dgm:cxn modelId="{7DD61B8A-16BF-4392-BDC7-723108655E22}" type="presOf" srcId="{3829F50E-C7F0-4029-AD25-BEBF32FA1049}" destId="{1695D674-DA93-478C-96E8-6865668CF080}" srcOrd="0" destOrd="0" presId="urn:microsoft.com/office/officeart/2005/8/layout/hierarchy1"/>
    <dgm:cxn modelId="{4FB962E8-2986-490B-9A8C-286C933A165D}" type="presParOf" srcId="{E38F093A-39C7-46C8-B832-61C86D3B8850}" destId="{30845C98-4EAE-4138-AB4F-A7A12796A5BB}" srcOrd="0" destOrd="0" presId="urn:microsoft.com/office/officeart/2005/8/layout/hierarchy1"/>
    <dgm:cxn modelId="{06AC543E-5ECB-449D-957A-8C98E3F67A28}" type="presParOf" srcId="{30845C98-4EAE-4138-AB4F-A7A12796A5BB}" destId="{EC5AB029-6211-471A-9B69-224BEF6EC5D7}" srcOrd="0" destOrd="0" presId="urn:microsoft.com/office/officeart/2005/8/layout/hierarchy1"/>
    <dgm:cxn modelId="{096291ED-5544-4E76-9197-42681B420641}" type="presParOf" srcId="{EC5AB029-6211-471A-9B69-224BEF6EC5D7}" destId="{EF37A497-9AD7-4367-BBFA-4F41A553B3B5}" srcOrd="0" destOrd="0" presId="urn:microsoft.com/office/officeart/2005/8/layout/hierarchy1"/>
    <dgm:cxn modelId="{871E7611-6883-48F4-ADE0-DE252FE80B0F}" type="presParOf" srcId="{EC5AB029-6211-471A-9B69-224BEF6EC5D7}" destId="{E63076EB-F7C1-4AEB-897B-010F026FC96D}" srcOrd="1" destOrd="0" presId="urn:microsoft.com/office/officeart/2005/8/layout/hierarchy1"/>
    <dgm:cxn modelId="{576C273C-8E29-4027-B911-D7ABEF312279}" type="presParOf" srcId="{30845C98-4EAE-4138-AB4F-A7A12796A5BB}" destId="{88084F0D-213E-4BA4-A9E6-7CB710774C09}" srcOrd="1" destOrd="0" presId="urn:microsoft.com/office/officeart/2005/8/layout/hierarchy1"/>
    <dgm:cxn modelId="{C508057E-D7C9-417F-AD5A-FCF91454F102}" type="presParOf" srcId="{88084F0D-213E-4BA4-A9E6-7CB710774C09}" destId="{1695D674-DA93-478C-96E8-6865668CF080}" srcOrd="0" destOrd="0" presId="urn:microsoft.com/office/officeart/2005/8/layout/hierarchy1"/>
    <dgm:cxn modelId="{DD4A032F-692F-4377-9557-50F1DC752132}" type="presParOf" srcId="{88084F0D-213E-4BA4-A9E6-7CB710774C09}" destId="{6E13A488-8FBB-4AFA-AF4C-60C1436299E1}" srcOrd="1" destOrd="0" presId="urn:microsoft.com/office/officeart/2005/8/layout/hierarchy1"/>
    <dgm:cxn modelId="{9C64CA55-BB19-464C-84B7-40957279E02E}" type="presParOf" srcId="{6E13A488-8FBB-4AFA-AF4C-60C1436299E1}" destId="{6DD4A0D9-AF19-4B77-8B25-379C742B1AB5}" srcOrd="0" destOrd="0" presId="urn:microsoft.com/office/officeart/2005/8/layout/hierarchy1"/>
    <dgm:cxn modelId="{BA7FC8B6-9A5F-4CE7-B2E6-29686BFFA4F9}" type="presParOf" srcId="{6DD4A0D9-AF19-4B77-8B25-379C742B1AB5}" destId="{D360A35B-35F5-4722-B96A-350CA1078955}" srcOrd="0" destOrd="0" presId="urn:microsoft.com/office/officeart/2005/8/layout/hierarchy1"/>
    <dgm:cxn modelId="{578F3B1E-869E-4591-B0D1-9FC438FB64C5}" type="presParOf" srcId="{6DD4A0D9-AF19-4B77-8B25-379C742B1AB5}" destId="{E8A91150-E435-485F-B190-78CF03D9C48D}" srcOrd="1" destOrd="0" presId="urn:microsoft.com/office/officeart/2005/8/layout/hierarchy1"/>
    <dgm:cxn modelId="{B4DE6DA5-0A00-4514-B6EB-76808250106E}" type="presParOf" srcId="{6E13A488-8FBB-4AFA-AF4C-60C1436299E1}" destId="{3F1E0987-9B65-4739-996C-C34CF083C1D5}" srcOrd="1" destOrd="0" presId="urn:microsoft.com/office/officeart/2005/8/layout/hierarchy1"/>
    <dgm:cxn modelId="{1E12CBF2-1C3E-448B-B268-58E4650EF0B0}" type="presParOf" srcId="{3F1E0987-9B65-4739-996C-C34CF083C1D5}" destId="{71CFBF72-8DD9-4F6C-A83A-9ED3E443BA37}" srcOrd="0" destOrd="0" presId="urn:microsoft.com/office/officeart/2005/8/layout/hierarchy1"/>
    <dgm:cxn modelId="{E170EC80-DCE4-4254-B6C2-B7C5BC61B6CC}" type="presParOf" srcId="{3F1E0987-9B65-4739-996C-C34CF083C1D5}" destId="{60D8FF19-0158-49A1-A264-790D049D57B9}" srcOrd="1" destOrd="0" presId="urn:microsoft.com/office/officeart/2005/8/layout/hierarchy1"/>
    <dgm:cxn modelId="{3CA71173-3ED7-498A-AC4B-A0C278AAC941}" type="presParOf" srcId="{60D8FF19-0158-49A1-A264-790D049D57B9}" destId="{FAB5EDF6-6E58-48F9-B3A9-3CDC5739C8AC}" srcOrd="0" destOrd="0" presId="urn:microsoft.com/office/officeart/2005/8/layout/hierarchy1"/>
    <dgm:cxn modelId="{EF7318B5-A684-42EE-90F5-9F0B4240B712}" type="presParOf" srcId="{FAB5EDF6-6E58-48F9-B3A9-3CDC5739C8AC}" destId="{E1925538-A979-4577-B8FB-78EEA1F4B549}" srcOrd="0" destOrd="0" presId="urn:microsoft.com/office/officeart/2005/8/layout/hierarchy1"/>
    <dgm:cxn modelId="{FD04A3BF-A769-416C-813D-83A0E870E6D2}" type="presParOf" srcId="{FAB5EDF6-6E58-48F9-B3A9-3CDC5739C8AC}" destId="{AC62F73F-B8CC-4E2C-91FD-10F04820C2A3}" srcOrd="1" destOrd="0" presId="urn:microsoft.com/office/officeart/2005/8/layout/hierarchy1"/>
    <dgm:cxn modelId="{5A108F40-013C-427C-94E9-8099B7AE9E32}" type="presParOf" srcId="{60D8FF19-0158-49A1-A264-790D049D57B9}" destId="{843C9906-3D7C-4897-8D2B-9858910E0974}" srcOrd="1" destOrd="0" presId="urn:microsoft.com/office/officeart/2005/8/layout/hierarchy1"/>
    <dgm:cxn modelId="{076CDBCF-31FD-4478-A557-7EA5066F258F}" type="presParOf" srcId="{88084F0D-213E-4BA4-A9E6-7CB710774C09}" destId="{BD8C500F-99F1-4DA5-B0DD-27022C3E3D90}" srcOrd="2" destOrd="0" presId="urn:microsoft.com/office/officeart/2005/8/layout/hierarchy1"/>
    <dgm:cxn modelId="{3963C9B3-DCCE-4D89-A5D1-9E5200A29F2D}" type="presParOf" srcId="{88084F0D-213E-4BA4-A9E6-7CB710774C09}" destId="{A9B7EC42-E48D-4CC7-B2F6-51097FFCA5A3}" srcOrd="3" destOrd="0" presId="urn:microsoft.com/office/officeart/2005/8/layout/hierarchy1"/>
    <dgm:cxn modelId="{2E831DE9-D35D-4177-AA20-F8053FC9D1FA}" type="presParOf" srcId="{A9B7EC42-E48D-4CC7-B2F6-51097FFCA5A3}" destId="{1252BACD-EECA-4DD7-A0E6-075FDE49D855}" srcOrd="0" destOrd="0" presId="urn:microsoft.com/office/officeart/2005/8/layout/hierarchy1"/>
    <dgm:cxn modelId="{B92BE6A9-1950-4FD3-AAD2-8F30DBA02669}" type="presParOf" srcId="{1252BACD-EECA-4DD7-A0E6-075FDE49D855}" destId="{73C3DC63-A43F-4A5F-85CE-A87CE9611619}" srcOrd="0" destOrd="0" presId="urn:microsoft.com/office/officeart/2005/8/layout/hierarchy1"/>
    <dgm:cxn modelId="{CB11D4DD-0D7B-4214-AF12-241FC1CCAEB2}" type="presParOf" srcId="{1252BACD-EECA-4DD7-A0E6-075FDE49D855}" destId="{B3F1A86E-ED72-4BEF-9AD1-6420CE5316C0}" srcOrd="1" destOrd="0" presId="urn:microsoft.com/office/officeart/2005/8/layout/hierarchy1"/>
    <dgm:cxn modelId="{6401496F-758D-4146-860E-85F1C7ED5B0C}" type="presParOf" srcId="{A9B7EC42-E48D-4CC7-B2F6-51097FFCA5A3}" destId="{47770096-155D-4014-BFFD-AA82906780E7}" srcOrd="1" destOrd="0" presId="urn:microsoft.com/office/officeart/2005/8/layout/hierarchy1"/>
    <dgm:cxn modelId="{F77A0A4D-9C0B-423E-BB4C-3D2304E7FC6D}" type="presParOf" srcId="{47770096-155D-4014-BFFD-AA82906780E7}" destId="{D32B78C0-4814-464B-863F-2DA114C62B55}" srcOrd="0" destOrd="0" presId="urn:microsoft.com/office/officeart/2005/8/layout/hierarchy1"/>
    <dgm:cxn modelId="{2018A658-EC6F-471C-844F-5DB41381DBB9}" type="presParOf" srcId="{47770096-155D-4014-BFFD-AA82906780E7}" destId="{5F653B77-E4FC-4A94-8358-FEE6354D76A7}" srcOrd="1" destOrd="0" presId="urn:microsoft.com/office/officeart/2005/8/layout/hierarchy1"/>
    <dgm:cxn modelId="{D77E760B-BD9B-43DA-A53D-3009577BD0D2}" type="presParOf" srcId="{5F653B77-E4FC-4A94-8358-FEE6354D76A7}" destId="{E03830E0-1148-488D-A8C5-04B3ECB986EA}" srcOrd="0" destOrd="0" presId="urn:microsoft.com/office/officeart/2005/8/layout/hierarchy1"/>
    <dgm:cxn modelId="{9FD8E9FC-DDA4-4FD1-A615-3E42953276CD}" type="presParOf" srcId="{E03830E0-1148-488D-A8C5-04B3ECB986EA}" destId="{7E43BB07-4E8E-4DB2-A9A8-889ACDEF4C7E}" srcOrd="0" destOrd="0" presId="urn:microsoft.com/office/officeart/2005/8/layout/hierarchy1"/>
    <dgm:cxn modelId="{C89476D7-24A6-4F17-97E1-F7A36461095D}" type="presParOf" srcId="{E03830E0-1148-488D-A8C5-04B3ECB986EA}" destId="{8BA63A34-69FE-4302-A2BB-D8810E37768D}" srcOrd="1" destOrd="0" presId="urn:microsoft.com/office/officeart/2005/8/layout/hierarchy1"/>
    <dgm:cxn modelId="{688FC2A9-71A1-4FD9-86BE-C54747834C42}" type="presParOf" srcId="{5F653B77-E4FC-4A94-8358-FEE6354D76A7}" destId="{A6F7033A-C828-4174-8ED3-2797AE1B0DA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9428E30-5958-4DAB-A95D-B80B5D53C6F3}" type="doc">
      <dgm:prSet loTypeId="urn:microsoft.com/office/officeart/2005/8/layout/orgChart1" loCatId="hierarchy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1B035BB1-4E28-4EDA-8B7D-C6BF26D74ECE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b="1" dirty="0" smtClean="0"/>
            <a:t>Денатурация</a:t>
          </a:r>
          <a:endParaRPr lang="ru-RU" dirty="0" smtClean="0"/>
        </a:p>
        <a:p>
          <a:pPr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C0B03522-A51F-4152-8504-9A5092D4B375}" type="parTrans" cxnId="{FDA59696-4DC7-4B8D-894F-A8EBDC0C56AE}">
      <dgm:prSet/>
      <dgm:spPr/>
      <dgm:t>
        <a:bodyPr/>
        <a:lstStyle/>
        <a:p>
          <a:endParaRPr lang="ru-RU"/>
        </a:p>
      </dgm:t>
    </dgm:pt>
    <dgm:pt modelId="{448C46CB-36DB-4670-B64F-C6176AC70F5D}" type="sibTrans" cxnId="{FDA59696-4DC7-4B8D-894F-A8EBDC0C56AE}">
      <dgm:prSet/>
      <dgm:spPr/>
      <dgm:t>
        <a:bodyPr/>
        <a:lstStyle/>
        <a:p>
          <a:endParaRPr lang="ru-RU"/>
        </a:p>
      </dgm:t>
    </dgm:pt>
    <dgm:pt modelId="{F69F8AA0-0FE1-4B30-9BF3-A6811CCB9E56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i="1" dirty="0" smtClean="0">
              <a:solidFill>
                <a:schemeClr val="accent2">
                  <a:lumMod val="50000"/>
                </a:schemeClr>
              </a:solidFill>
            </a:rPr>
            <a:t>Обратимая денатурация – </a:t>
          </a:r>
          <a:r>
            <a:rPr lang="ru-RU" sz="1800" dirty="0" smtClean="0">
              <a:solidFill>
                <a:schemeClr val="accent2">
                  <a:lumMod val="50000"/>
                </a:schemeClr>
              </a:solidFill>
            </a:rPr>
            <a:t>частичное разрушение пространственной структуры белка (Возможен обратный процесс - </a:t>
          </a:r>
          <a:r>
            <a:rPr lang="ru-RU" sz="1800" b="1" i="1" dirty="0" err="1" smtClean="0">
              <a:solidFill>
                <a:schemeClr val="accent2">
                  <a:lumMod val="50000"/>
                </a:schemeClr>
              </a:solidFill>
            </a:rPr>
            <a:t>ренатурация</a:t>
          </a:r>
          <a:r>
            <a:rPr lang="ru-RU" sz="1800" dirty="0" smtClean="0">
              <a:solidFill>
                <a:schemeClr val="accent2">
                  <a:lumMod val="50000"/>
                </a:schemeClr>
              </a:solidFill>
            </a:rPr>
            <a:t>). Обратимая денатурация происходит в результате </a:t>
          </a:r>
          <a:r>
            <a:rPr lang="ru-RU" sz="1800" dirty="0" err="1" smtClean="0">
              <a:solidFill>
                <a:schemeClr val="accent2">
                  <a:lumMod val="50000"/>
                </a:schemeClr>
              </a:solidFill>
            </a:rPr>
            <a:t>высаливания</a:t>
          </a:r>
          <a:r>
            <a:rPr lang="ru-RU" sz="1800" dirty="0" smtClean="0">
              <a:solidFill>
                <a:schemeClr val="accent2">
                  <a:lumMod val="50000"/>
                </a:schemeClr>
              </a:solidFill>
            </a:rPr>
            <a:t> (выделение белка из раствора добавлением соли) или коагуляции (нарушение структуры </a:t>
          </a:r>
          <a:r>
            <a:rPr lang="ru-RU" sz="1800" dirty="0" err="1" smtClean="0">
              <a:solidFill>
                <a:schemeClr val="accent2">
                  <a:lumMod val="50000"/>
                </a:schemeClr>
              </a:solidFill>
            </a:rPr>
            <a:t>гидратных</a:t>
          </a:r>
          <a:r>
            <a:rPr lang="ru-RU" sz="1800" dirty="0" smtClean="0">
              <a:solidFill>
                <a:schemeClr val="accent2">
                  <a:lumMod val="50000"/>
                </a:schemeClr>
              </a:solidFill>
            </a:rPr>
            <a:t> оболочек макромолекул белка, приводящее к выпадению гелеобразного осадка).</a:t>
          </a:r>
        </a:p>
        <a:p>
          <a:pPr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dirty="0">
            <a:solidFill>
              <a:schemeClr val="accent3">
                <a:lumMod val="50000"/>
              </a:schemeClr>
            </a:solidFill>
          </a:endParaRPr>
        </a:p>
      </dgm:t>
    </dgm:pt>
    <dgm:pt modelId="{8B308EDD-3B63-4158-A21E-CD72BB742637}" type="parTrans" cxnId="{2F964161-448E-46B0-8E7E-DDE18563A134}">
      <dgm:prSet/>
      <dgm:spPr/>
      <dgm:t>
        <a:bodyPr/>
        <a:lstStyle/>
        <a:p>
          <a:endParaRPr lang="ru-RU"/>
        </a:p>
      </dgm:t>
    </dgm:pt>
    <dgm:pt modelId="{B23E2C84-24DA-451F-9187-19E559F99BE3}" type="sibTrans" cxnId="{2F964161-448E-46B0-8E7E-DDE18563A134}">
      <dgm:prSet/>
      <dgm:spPr/>
      <dgm:t>
        <a:bodyPr/>
        <a:lstStyle/>
        <a:p>
          <a:endParaRPr lang="ru-RU"/>
        </a:p>
      </dgm:t>
    </dgm:pt>
    <dgm:pt modelId="{C82942BB-8E3B-459C-827C-FAF55AFB9288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b="1" i="1" dirty="0" smtClean="0">
              <a:solidFill>
                <a:schemeClr val="accent2">
                  <a:lumMod val="50000"/>
                </a:schemeClr>
              </a:solidFill>
            </a:rPr>
            <a:t>Необратимая денатурация – </a:t>
          </a:r>
          <a:r>
            <a:rPr lang="ru-RU" sz="1800" dirty="0" smtClean="0">
              <a:solidFill>
                <a:schemeClr val="accent2">
                  <a:lumMod val="50000"/>
                </a:schemeClr>
              </a:solidFill>
            </a:rPr>
            <a:t>полное разрушение пространственной структуры белка, приводящее к потере биологической активности (</a:t>
          </a:r>
          <a:r>
            <a:rPr lang="ru-RU" sz="1800" dirty="0" err="1" smtClean="0">
              <a:solidFill>
                <a:schemeClr val="accent2">
                  <a:lumMod val="50000"/>
                </a:schemeClr>
              </a:solidFill>
            </a:rPr>
            <a:t>ренатурация</a:t>
          </a:r>
          <a:r>
            <a:rPr lang="ru-RU" sz="1800" dirty="0" smtClean="0">
              <a:solidFill>
                <a:schemeClr val="accent2">
                  <a:lumMod val="50000"/>
                </a:schemeClr>
              </a:solidFill>
            </a:rPr>
            <a:t> невозможна</a:t>
          </a:r>
          <a:endParaRPr lang="ru-RU" sz="1800" dirty="0">
            <a:solidFill>
              <a:schemeClr val="accent2">
                <a:lumMod val="50000"/>
              </a:schemeClr>
            </a:solidFill>
          </a:endParaRPr>
        </a:p>
      </dgm:t>
    </dgm:pt>
    <dgm:pt modelId="{43573AD3-BD01-43F5-92E6-882440683C75}" type="parTrans" cxnId="{257E661F-136C-4EBB-8583-5D3C145D10B2}">
      <dgm:prSet/>
      <dgm:spPr/>
      <dgm:t>
        <a:bodyPr/>
        <a:lstStyle/>
        <a:p>
          <a:endParaRPr lang="ru-RU"/>
        </a:p>
      </dgm:t>
    </dgm:pt>
    <dgm:pt modelId="{872A3DB7-EC48-4A48-8357-4002DCD91EB9}" type="sibTrans" cxnId="{257E661F-136C-4EBB-8583-5D3C145D10B2}">
      <dgm:prSet/>
      <dgm:spPr/>
      <dgm:t>
        <a:bodyPr/>
        <a:lstStyle/>
        <a:p>
          <a:endParaRPr lang="ru-RU"/>
        </a:p>
      </dgm:t>
    </dgm:pt>
    <dgm:pt modelId="{D19443A9-3022-4D86-BE48-95C366429363}" type="pres">
      <dgm:prSet presAssocID="{89428E30-5958-4DAB-A95D-B80B5D53C6F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3655B8A-06F8-4D06-89FD-65C133049F35}" type="pres">
      <dgm:prSet presAssocID="{1B035BB1-4E28-4EDA-8B7D-C6BF26D74ECE}" presName="hierRoot1" presStyleCnt="0">
        <dgm:presLayoutVars>
          <dgm:hierBranch val="init"/>
        </dgm:presLayoutVars>
      </dgm:prSet>
      <dgm:spPr/>
    </dgm:pt>
    <dgm:pt modelId="{FE05B166-8C8F-4EED-8108-C5BA9BF44CDF}" type="pres">
      <dgm:prSet presAssocID="{1B035BB1-4E28-4EDA-8B7D-C6BF26D74ECE}" presName="rootComposite1" presStyleCnt="0"/>
      <dgm:spPr/>
    </dgm:pt>
    <dgm:pt modelId="{B86A0FFA-ACAE-4F11-9273-8BF6D6EEC804}" type="pres">
      <dgm:prSet presAssocID="{1B035BB1-4E28-4EDA-8B7D-C6BF26D74ECE}" presName="rootText1" presStyleLbl="node0" presStyleIdx="0" presStyleCnt="1" custScaleY="42230" custLinFactNeighborX="540" custLinFactNeighborY="-6132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7CD0E57-8C11-427B-A3E3-80C040E94365}" type="pres">
      <dgm:prSet presAssocID="{1B035BB1-4E28-4EDA-8B7D-C6BF26D74ECE}" presName="rootConnector1" presStyleLbl="node1" presStyleIdx="0" presStyleCnt="0"/>
      <dgm:spPr/>
      <dgm:t>
        <a:bodyPr/>
        <a:lstStyle/>
        <a:p>
          <a:endParaRPr lang="ru-RU"/>
        </a:p>
      </dgm:t>
    </dgm:pt>
    <dgm:pt modelId="{44639726-E0E9-4334-BE65-6B59053D757A}" type="pres">
      <dgm:prSet presAssocID="{1B035BB1-4E28-4EDA-8B7D-C6BF26D74ECE}" presName="hierChild2" presStyleCnt="0"/>
      <dgm:spPr/>
    </dgm:pt>
    <dgm:pt modelId="{BC2D8280-F26C-43B6-8079-CC5B092A0FB6}" type="pres">
      <dgm:prSet presAssocID="{8B308EDD-3B63-4158-A21E-CD72BB742637}" presName="Name37" presStyleLbl="parChTrans1D2" presStyleIdx="0" presStyleCnt="2"/>
      <dgm:spPr/>
      <dgm:t>
        <a:bodyPr/>
        <a:lstStyle/>
        <a:p>
          <a:endParaRPr lang="ru-RU"/>
        </a:p>
      </dgm:t>
    </dgm:pt>
    <dgm:pt modelId="{BF64D82B-4BD4-4251-BF65-FAD1EF1DACFF}" type="pres">
      <dgm:prSet presAssocID="{F69F8AA0-0FE1-4B30-9BF3-A6811CCB9E56}" presName="hierRoot2" presStyleCnt="0">
        <dgm:presLayoutVars>
          <dgm:hierBranch val="init"/>
        </dgm:presLayoutVars>
      </dgm:prSet>
      <dgm:spPr/>
    </dgm:pt>
    <dgm:pt modelId="{E23B7E15-F2A2-44D7-97AD-7EF91306CF5E}" type="pres">
      <dgm:prSet presAssocID="{F69F8AA0-0FE1-4B30-9BF3-A6811CCB9E56}" presName="rootComposite" presStyleCnt="0"/>
      <dgm:spPr/>
    </dgm:pt>
    <dgm:pt modelId="{8D99A328-C976-4D41-9A06-CE7669AFFCEE}" type="pres">
      <dgm:prSet presAssocID="{F69F8AA0-0FE1-4B30-9BF3-A6811CCB9E56}" presName="rootText" presStyleLbl="node2" presStyleIdx="0" presStyleCnt="2" custScaleX="135749" custScaleY="19843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9A8B6C9-E524-44CC-AB07-D442085CB395}" type="pres">
      <dgm:prSet presAssocID="{F69F8AA0-0FE1-4B30-9BF3-A6811CCB9E56}" presName="rootConnector" presStyleLbl="node2" presStyleIdx="0" presStyleCnt="2"/>
      <dgm:spPr/>
      <dgm:t>
        <a:bodyPr/>
        <a:lstStyle/>
        <a:p>
          <a:endParaRPr lang="ru-RU"/>
        </a:p>
      </dgm:t>
    </dgm:pt>
    <dgm:pt modelId="{E818EBE6-2A1A-47E9-854F-5D8E2858EA8C}" type="pres">
      <dgm:prSet presAssocID="{F69F8AA0-0FE1-4B30-9BF3-A6811CCB9E56}" presName="hierChild4" presStyleCnt="0"/>
      <dgm:spPr/>
    </dgm:pt>
    <dgm:pt modelId="{14ECF440-8E6A-4A15-B56F-BE164B6A796C}" type="pres">
      <dgm:prSet presAssocID="{F69F8AA0-0FE1-4B30-9BF3-A6811CCB9E56}" presName="hierChild5" presStyleCnt="0"/>
      <dgm:spPr/>
    </dgm:pt>
    <dgm:pt modelId="{B5DBCE44-CB58-41C7-BD29-8D6B3EC05318}" type="pres">
      <dgm:prSet presAssocID="{43573AD3-BD01-43F5-92E6-882440683C75}" presName="Name37" presStyleLbl="parChTrans1D2" presStyleIdx="1" presStyleCnt="2"/>
      <dgm:spPr/>
      <dgm:t>
        <a:bodyPr/>
        <a:lstStyle/>
        <a:p>
          <a:endParaRPr lang="ru-RU"/>
        </a:p>
      </dgm:t>
    </dgm:pt>
    <dgm:pt modelId="{50FFD150-9D92-4EB6-B08A-AC78B68E303D}" type="pres">
      <dgm:prSet presAssocID="{C82942BB-8E3B-459C-827C-FAF55AFB9288}" presName="hierRoot2" presStyleCnt="0">
        <dgm:presLayoutVars>
          <dgm:hierBranch val="init"/>
        </dgm:presLayoutVars>
      </dgm:prSet>
      <dgm:spPr/>
    </dgm:pt>
    <dgm:pt modelId="{6465D7A9-AF7F-45AA-93AD-87ECB0F26E04}" type="pres">
      <dgm:prSet presAssocID="{C82942BB-8E3B-459C-827C-FAF55AFB9288}" presName="rootComposite" presStyleCnt="0"/>
      <dgm:spPr/>
    </dgm:pt>
    <dgm:pt modelId="{222B18BD-AEEA-43D9-9A57-F514FB23799C}" type="pres">
      <dgm:prSet presAssocID="{C82942BB-8E3B-459C-827C-FAF55AFB9288}" presName="rootText" presStyleLbl="node2" presStyleIdx="1" presStyleCnt="2" custScaleX="65447" custScaleY="19035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7F1C74B-2D40-49EA-9CAD-A2CBAE9E84FC}" type="pres">
      <dgm:prSet presAssocID="{C82942BB-8E3B-459C-827C-FAF55AFB9288}" presName="rootConnector" presStyleLbl="node2" presStyleIdx="1" presStyleCnt="2"/>
      <dgm:spPr/>
      <dgm:t>
        <a:bodyPr/>
        <a:lstStyle/>
        <a:p>
          <a:endParaRPr lang="ru-RU"/>
        </a:p>
      </dgm:t>
    </dgm:pt>
    <dgm:pt modelId="{CA096852-7DC6-4858-8219-6575FF976D0A}" type="pres">
      <dgm:prSet presAssocID="{C82942BB-8E3B-459C-827C-FAF55AFB9288}" presName="hierChild4" presStyleCnt="0"/>
      <dgm:spPr/>
    </dgm:pt>
    <dgm:pt modelId="{914ED622-362F-4020-8F21-3D1F80AEC808}" type="pres">
      <dgm:prSet presAssocID="{C82942BB-8E3B-459C-827C-FAF55AFB9288}" presName="hierChild5" presStyleCnt="0"/>
      <dgm:spPr/>
    </dgm:pt>
    <dgm:pt modelId="{41919B6D-534C-4E97-966C-5D558A77A3E9}" type="pres">
      <dgm:prSet presAssocID="{1B035BB1-4E28-4EDA-8B7D-C6BF26D74ECE}" presName="hierChild3" presStyleCnt="0"/>
      <dgm:spPr/>
    </dgm:pt>
  </dgm:ptLst>
  <dgm:cxnLst>
    <dgm:cxn modelId="{876FF101-6B23-4893-A5E7-5DD39E1232A1}" type="presOf" srcId="{43573AD3-BD01-43F5-92E6-882440683C75}" destId="{B5DBCE44-CB58-41C7-BD29-8D6B3EC05318}" srcOrd="0" destOrd="0" presId="urn:microsoft.com/office/officeart/2005/8/layout/orgChart1"/>
    <dgm:cxn modelId="{B90D9913-259E-4904-9847-A2066FE347DE}" type="presOf" srcId="{C82942BB-8E3B-459C-827C-FAF55AFB9288}" destId="{222B18BD-AEEA-43D9-9A57-F514FB23799C}" srcOrd="0" destOrd="0" presId="urn:microsoft.com/office/officeart/2005/8/layout/orgChart1"/>
    <dgm:cxn modelId="{17BA6AB4-75EA-45F3-BBE7-E6DB2CD61B6A}" type="presOf" srcId="{F69F8AA0-0FE1-4B30-9BF3-A6811CCB9E56}" destId="{8D99A328-C976-4D41-9A06-CE7669AFFCEE}" srcOrd="0" destOrd="0" presId="urn:microsoft.com/office/officeart/2005/8/layout/orgChart1"/>
    <dgm:cxn modelId="{2F964161-448E-46B0-8E7E-DDE18563A134}" srcId="{1B035BB1-4E28-4EDA-8B7D-C6BF26D74ECE}" destId="{F69F8AA0-0FE1-4B30-9BF3-A6811CCB9E56}" srcOrd="0" destOrd="0" parTransId="{8B308EDD-3B63-4158-A21E-CD72BB742637}" sibTransId="{B23E2C84-24DA-451F-9187-19E559F99BE3}"/>
    <dgm:cxn modelId="{6FA8F4A5-6324-422A-975C-ABC6CDC61EA1}" type="presOf" srcId="{8B308EDD-3B63-4158-A21E-CD72BB742637}" destId="{BC2D8280-F26C-43B6-8079-CC5B092A0FB6}" srcOrd="0" destOrd="0" presId="urn:microsoft.com/office/officeart/2005/8/layout/orgChart1"/>
    <dgm:cxn modelId="{38356141-5F3B-4442-916C-376EB5671414}" type="presOf" srcId="{1B035BB1-4E28-4EDA-8B7D-C6BF26D74ECE}" destId="{B86A0FFA-ACAE-4F11-9273-8BF6D6EEC804}" srcOrd="0" destOrd="0" presId="urn:microsoft.com/office/officeart/2005/8/layout/orgChart1"/>
    <dgm:cxn modelId="{39562422-20CB-4FE0-9681-AC92ED2A1EFA}" type="presOf" srcId="{F69F8AA0-0FE1-4B30-9BF3-A6811CCB9E56}" destId="{D9A8B6C9-E524-44CC-AB07-D442085CB395}" srcOrd="1" destOrd="0" presId="urn:microsoft.com/office/officeart/2005/8/layout/orgChart1"/>
    <dgm:cxn modelId="{ECDC6450-F6A0-4047-AF31-19797960CAD2}" type="presOf" srcId="{C82942BB-8E3B-459C-827C-FAF55AFB9288}" destId="{77F1C74B-2D40-49EA-9CAD-A2CBAE9E84FC}" srcOrd="1" destOrd="0" presId="urn:microsoft.com/office/officeart/2005/8/layout/orgChart1"/>
    <dgm:cxn modelId="{FDA59696-4DC7-4B8D-894F-A8EBDC0C56AE}" srcId="{89428E30-5958-4DAB-A95D-B80B5D53C6F3}" destId="{1B035BB1-4E28-4EDA-8B7D-C6BF26D74ECE}" srcOrd="0" destOrd="0" parTransId="{C0B03522-A51F-4152-8504-9A5092D4B375}" sibTransId="{448C46CB-36DB-4670-B64F-C6176AC70F5D}"/>
    <dgm:cxn modelId="{257E661F-136C-4EBB-8583-5D3C145D10B2}" srcId="{1B035BB1-4E28-4EDA-8B7D-C6BF26D74ECE}" destId="{C82942BB-8E3B-459C-827C-FAF55AFB9288}" srcOrd="1" destOrd="0" parTransId="{43573AD3-BD01-43F5-92E6-882440683C75}" sibTransId="{872A3DB7-EC48-4A48-8357-4002DCD91EB9}"/>
    <dgm:cxn modelId="{3FB57307-DC26-4E37-B4F0-A60D3B434743}" type="presOf" srcId="{89428E30-5958-4DAB-A95D-B80B5D53C6F3}" destId="{D19443A9-3022-4D86-BE48-95C366429363}" srcOrd="0" destOrd="0" presId="urn:microsoft.com/office/officeart/2005/8/layout/orgChart1"/>
    <dgm:cxn modelId="{831BA6EE-EDA6-4658-BCD8-7CB3202B6C04}" type="presOf" srcId="{1B035BB1-4E28-4EDA-8B7D-C6BF26D74ECE}" destId="{67CD0E57-8C11-427B-A3E3-80C040E94365}" srcOrd="1" destOrd="0" presId="urn:microsoft.com/office/officeart/2005/8/layout/orgChart1"/>
    <dgm:cxn modelId="{3EC8976E-D218-405E-9CA9-7CEACCFD387A}" type="presParOf" srcId="{D19443A9-3022-4D86-BE48-95C366429363}" destId="{B3655B8A-06F8-4D06-89FD-65C133049F35}" srcOrd="0" destOrd="0" presId="urn:microsoft.com/office/officeart/2005/8/layout/orgChart1"/>
    <dgm:cxn modelId="{202CEDB0-41CE-4F5A-98BC-819FA39A6849}" type="presParOf" srcId="{B3655B8A-06F8-4D06-89FD-65C133049F35}" destId="{FE05B166-8C8F-4EED-8108-C5BA9BF44CDF}" srcOrd="0" destOrd="0" presId="urn:microsoft.com/office/officeart/2005/8/layout/orgChart1"/>
    <dgm:cxn modelId="{333D669C-0B1F-4843-9426-0A9DE9B5F76E}" type="presParOf" srcId="{FE05B166-8C8F-4EED-8108-C5BA9BF44CDF}" destId="{B86A0FFA-ACAE-4F11-9273-8BF6D6EEC804}" srcOrd="0" destOrd="0" presId="urn:microsoft.com/office/officeart/2005/8/layout/orgChart1"/>
    <dgm:cxn modelId="{F261579E-1315-4802-A92D-FC384F0D3CA1}" type="presParOf" srcId="{FE05B166-8C8F-4EED-8108-C5BA9BF44CDF}" destId="{67CD0E57-8C11-427B-A3E3-80C040E94365}" srcOrd="1" destOrd="0" presId="urn:microsoft.com/office/officeart/2005/8/layout/orgChart1"/>
    <dgm:cxn modelId="{3F140821-828E-433E-A450-39791471F83B}" type="presParOf" srcId="{B3655B8A-06F8-4D06-89FD-65C133049F35}" destId="{44639726-E0E9-4334-BE65-6B59053D757A}" srcOrd="1" destOrd="0" presId="urn:microsoft.com/office/officeart/2005/8/layout/orgChart1"/>
    <dgm:cxn modelId="{5E1132F7-D168-4253-99EC-A190620389FE}" type="presParOf" srcId="{44639726-E0E9-4334-BE65-6B59053D757A}" destId="{BC2D8280-F26C-43B6-8079-CC5B092A0FB6}" srcOrd="0" destOrd="0" presId="urn:microsoft.com/office/officeart/2005/8/layout/orgChart1"/>
    <dgm:cxn modelId="{80F5EBFA-3EFB-45C5-894F-76D03BCA57DE}" type="presParOf" srcId="{44639726-E0E9-4334-BE65-6B59053D757A}" destId="{BF64D82B-4BD4-4251-BF65-FAD1EF1DACFF}" srcOrd="1" destOrd="0" presId="urn:microsoft.com/office/officeart/2005/8/layout/orgChart1"/>
    <dgm:cxn modelId="{B3A9744C-EDE1-4349-AE84-CC40E994F7E6}" type="presParOf" srcId="{BF64D82B-4BD4-4251-BF65-FAD1EF1DACFF}" destId="{E23B7E15-F2A2-44D7-97AD-7EF91306CF5E}" srcOrd="0" destOrd="0" presId="urn:microsoft.com/office/officeart/2005/8/layout/orgChart1"/>
    <dgm:cxn modelId="{82F6B591-5324-46DD-945E-5C7BB82DF605}" type="presParOf" srcId="{E23B7E15-F2A2-44D7-97AD-7EF91306CF5E}" destId="{8D99A328-C976-4D41-9A06-CE7669AFFCEE}" srcOrd="0" destOrd="0" presId="urn:microsoft.com/office/officeart/2005/8/layout/orgChart1"/>
    <dgm:cxn modelId="{BBD9E641-45BF-49B7-8156-9F673D404148}" type="presParOf" srcId="{E23B7E15-F2A2-44D7-97AD-7EF91306CF5E}" destId="{D9A8B6C9-E524-44CC-AB07-D442085CB395}" srcOrd="1" destOrd="0" presId="urn:microsoft.com/office/officeart/2005/8/layout/orgChart1"/>
    <dgm:cxn modelId="{AA19BB71-B04D-4A12-938C-EFD23AACB890}" type="presParOf" srcId="{BF64D82B-4BD4-4251-BF65-FAD1EF1DACFF}" destId="{E818EBE6-2A1A-47E9-854F-5D8E2858EA8C}" srcOrd="1" destOrd="0" presId="urn:microsoft.com/office/officeart/2005/8/layout/orgChart1"/>
    <dgm:cxn modelId="{DFF1DB2B-3EB5-4184-B7FA-696BDD3D5C46}" type="presParOf" srcId="{BF64D82B-4BD4-4251-BF65-FAD1EF1DACFF}" destId="{14ECF440-8E6A-4A15-B56F-BE164B6A796C}" srcOrd="2" destOrd="0" presId="urn:microsoft.com/office/officeart/2005/8/layout/orgChart1"/>
    <dgm:cxn modelId="{8834A399-AC5A-4631-837E-7FB3388F921C}" type="presParOf" srcId="{44639726-E0E9-4334-BE65-6B59053D757A}" destId="{B5DBCE44-CB58-41C7-BD29-8D6B3EC05318}" srcOrd="2" destOrd="0" presId="urn:microsoft.com/office/officeart/2005/8/layout/orgChart1"/>
    <dgm:cxn modelId="{67A4984F-5369-4146-A81E-138C66EC43D5}" type="presParOf" srcId="{44639726-E0E9-4334-BE65-6B59053D757A}" destId="{50FFD150-9D92-4EB6-B08A-AC78B68E303D}" srcOrd="3" destOrd="0" presId="urn:microsoft.com/office/officeart/2005/8/layout/orgChart1"/>
    <dgm:cxn modelId="{EBC12F1E-DF48-40BC-8C8C-BBCE6E9B0374}" type="presParOf" srcId="{50FFD150-9D92-4EB6-B08A-AC78B68E303D}" destId="{6465D7A9-AF7F-45AA-93AD-87ECB0F26E04}" srcOrd="0" destOrd="0" presId="urn:microsoft.com/office/officeart/2005/8/layout/orgChart1"/>
    <dgm:cxn modelId="{73FEB84B-37D4-4D60-8DC9-0B7B7CF530F7}" type="presParOf" srcId="{6465D7A9-AF7F-45AA-93AD-87ECB0F26E04}" destId="{222B18BD-AEEA-43D9-9A57-F514FB23799C}" srcOrd="0" destOrd="0" presId="urn:microsoft.com/office/officeart/2005/8/layout/orgChart1"/>
    <dgm:cxn modelId="{639FC3D0-EBC8-4B5D-8FD4-3620FB6EF4E6}" type="presParOf" srcId="{6465D7A9-AF7F-45AA-93AD-87ECB0F26E04}" destId="{77F1C74B-2D40-49EA-9CAD-A2CBAE9E84FC}" srcOrd="1" destOrd="0" presId="urn:microsoft.com/office/officeart/2005/8/layout/orgChart1"/>
    <dgm:cxn modelId="{CB62F14C-EB84-4842-95A7-99BBB66D364F}" type="presParOf" srcId="{50FFD150-9D92-4EB6-B08A-AC78B68E303D}" destId="{CA096852-7DC6-4858-8219-6575FF976D0A}" srcOrd="1" destOrd="0" presId="urn:microsoft.com/office/officeart/2005/8/layout/orgChart1"/>
    <dgm:cxn modelId="{F490825E-4759-4D5B-B719-ED76097DDEB5}" type="presParOf" srcId="{50FFD150-9D92-4EB6-B08A-AC78B68E303D}" destId="{914ED622-362F-4020-8F21-3D1F80AEC808}" srcOrd="2" destOrd="0" presId="urn:microsoft.com/office/officeart/2005/8/layout/orgChart1"/>
    <dgm:cxn modelId="{A82CE836-6128-4085-A8EF-289DF435E442}" type="presParOf" srcId="{B3655B8A-06F8-4D06-89FD-65C133049F35}" destId="{41919B6D-534C-4E97-966C-5D558A77A3E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2B78C0-4814-464B-863F-2DA114C62B55}">
      <dsp:nvSpPr>
        <dsp:cNvPr id="0" name=""/>
        <dsp:cNvSpPr/>
      </dsp:nvSpPr>
      <dsp:spPr>
        <a:xfrm>
          <a:off x="6112067" y="3158988"/>
          <a:ext cx="91440" cy="54635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46351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8C500F-99F1-4DA5-B0DD-27022C3E3D90}">
      <dsp:nvSpPr>
        <dsp:cNvPr id="0" name=""/>
        <dsp:cNvSpPr/>
      </dsp:nvSpPr>
      <dsp:spPr>
        <a:xfrm>
          <a:off x="4354848" y="934449"/>
          <a:ext cx="1802939" cy="5463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2322"/>
              </a:lnTo>
              <a:lnTo>
                <a:pt x="1802939" y="372322"/>
              </a:lnTo>
              <a:lnTo>
                <a:pt x="1802939" y="54635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CFBF72-8DD9-4F6C-A83A-9ED3E443BA37}">
      <dsp:nvSpPr>
        <dsp:cNvPr id="0" name=""/>
        <dsp:cNvSpPr/>
      </dsp:nvSpPr>
      <dsp:spPr>
        <a:xfrm>
          <a:off x="2127298" y="3207205"/>
          <a:ext cx="91440" cy="54635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46351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95D674-DA93-478C-96E8-6865668CF080}">
      <dsp:nvSpPr>
        <dsp:cNvPr id="0" name=""/>
        <dsp:cNvSpPr/>
      </dsp:nvSpPr>
      <dsp:spPr>
        <a:xfrm>
          <a:off x="2173018" y="934449"/>
          <a:ext cx="2181829" cy="546351"/>
        </a:xfrm>
        <a:custGeom>
          <a:avLst/>
          <a:gdLst/>
          <a:ahLst/>
          <a:cxnLst/>
          <a:rect l="0" t="0" r="0" b="0"/>
          <a:pathLst>
            <a:path>
              <a:moveTo>
                <a:pt x="2181829" y="0"/>
              </a:moveTo>
              <a:lnTo>
                <a:pt x="2181829" y="372322"/>
              </a:lnTo>
              <a:lnTo>
                <a:pt x="0" y="372322"/>
              </a:lnTo>
              <a:lnTo>
                <a:pt x="0" y="54635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37A497-9AD7-4367-BBFA-4F41A553B3B5}">
      <dsp:nvSpPr>
        <dsp:cNvPr id="0" name=""/>
        <dsp:cNvSpPr/>
      </dsp:nvSpPr>
      <dsp:spPr>
        <a:xfrm>
          <a:off x="1584346" y="747"/>
          <a:ext cx="5541003" cy="9337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63076EB-F7C1-4AEB-897B-010F026FC96D}">
      <dsp:nvSpPr>
        <dsp:cNvPr id="0" name=""/>
        <dsp:cNvSpPr/>
      </dsp:nvSpPr>
      <dsp:spPr>
        <a:xfrm>
          <a:off x="1793076" y="199041"/>
          <a:ext cx="5541003" cy="9337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b="1" kern="1200" dirty="0" smtClean="0">
              <a:solidFill>
                <a:schemeClr val="accent3">
                  <a:lumMod val="50000"/>
                </a:schemeClr>
              </a:solidFill>
            </a:rPr>
            <a:t>Классификация белков по хим. составу</a:t>
          </a:r>
          <a:endParaRPr lang="ru-RU" sz="2400" kern="1200" dirty="0" smtClean="0">
            <a:solidFill>
              <a:schemeClr val="accent3">
                <a:lumMod val="50000"/>
              </a:schemeClr>
            </a:solidFill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 dirty="0"/>
        </a:p>
      </dsp:txBody>
      <dsp:txXfrm>
        <a:off x="1820423" y="226388"/>
        <a:ext cx="5486309" cy="879008"/>
      </dsp:txXfrm>
    </dsp:sp>
    <dsp:sp modelId="{D360A35B-35F5-4722-B96A-350CA1078955}">
      <dsp:nvSpPr>
        <dsp:cNvPr id="0" name=""/>
        <dsp:cNvSpPr/>
      </dsp:nvSpPr>
      <dsp:spPr>
        <a:xfrm>
          <a:off x="606654" y="1480801"/>
          <a:ext cx="3132728" cy="172640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8A91150-E435-485F-B190-78CF03D9C48D}">
      <dsp:nvSpPr>
        <dsp:cNvPr id="0" name=""/>
        <dsp:cNvSpPr/>
      </dsp:nvSpPr>
      <dsp:spPr>
        <a:xfrm>
          <a:off x="815385" y="1679095"/>
          <a:ext cx="3132728" cy="17264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kern="1200" dirty="0" smtClean="0">
              <a:solidFill>
                <a:schemeClr val="accent3">
                  <a:lumMod val="50000"/>
                </a:schemeClr>
              </a:solidFill>
            </a:rPr>
            <a:t>Простые (протеины)</a:t>
          </a:r>
          <a:endParaRPr lang="ru-RU" sz="2000" kern="1200" dirty="0" smtClean="0">
            <a:solidFill>
              <a:schemeClr val="accent3">
                <a:lumMod val="50000"/>
              </a:schemeClr>
            </a:solidFill>
          </a:endParaRPr>
        </a:p>
        <a:p>
          <a:pPr marL="0" marR="0" lvl="0" indent="0" algn="ctr" defTabSz="7556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2000" b="1" i="1" kern="1200" dirty="0" smtClean="0">
              <a:solidFill>
                <a:schemeClr val="accent3">
                  <a:lumMod val="50000"/>
                </a:schemeClr>
              </a:solidFill>
            </a:rPr>
            <a:t>Белки, состоящие только из аминокислот</a:t>
          </a:r>
          <a:endParaRPr lang="ru-RU" sz="2000" kern="1200" dirty="0" smtClean="0">
            <a:solidFill>
              <a:schemeClr val="accent3">
                <a:lumMod val="50000"/>
              </a:schemeClr>
            </a:solidFill>
          </a:endParaRP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/>
        </a:p>
      </dsp:txBody>
      <dsp:txXfrm>
        <a:off x="865950" y="1729660"/>
        <a:ext cx="3031598" cy="1625274"/>
      </dsp:txXfrm>
    </dsp:sp>
    <dsp:sp modelId="{E1925538-A979-4577-B8FB-78EEA1F4B549}">
      <dsp:nvSpPr>
        <dsp:cNvPr id="0" name=""/>
        <dsp:cNvSpPr/>
      </dsp:nvSpPr>
      <dsp:spPr>
        <a:xfrm>
          <a:off x="475070" y="3753557"/>
          <a:ext cx="3395897" cy="176244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C62F73F-B8CC-4E2C-91FD-10F04820C2A3}">
      <dsp:nvSpPr>
        <dsp:cNvPr id="0" name=""/>
        <dsp:cNvSpPr/>
      </dsp:nvSpPr>
      <dsp:spPr>
        <a:xfrm>
          <a:off x="683800" y="3951851"/>
          <a:ext cx="3395897" cy="17624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i="1" kern="1200" dirty="0" smtClean="0">
              <a:solidFill>
                <a:schemeClr val="accent3">
                  <a:lumMod val="50000"/>
                </a:schemeClr>
              </a:solidFill>
            </a:rPr>
            <a:t>Альбумины, глобулины, фибрин, трипсин, гистоны</a:t>
          </a:r>
          <a:endParaRPr lang="ru-RU" sz="2000" kern="1200" dirty="0" smtClean="0">
            <a:solidFill>
              <a:schemeClr val="accent3">
                <a:lumMod val="50000"/>
              </a:schemeClr>
            </a:solidFill>
          </a:endParaRPr>
        </a:p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 dirty="0"/>
        </a:p>
      </dsp:txBody>
      <dsp:txXfrm>
        <a:off x="735420" y="4003471"/>
        <a:ext cx="3292657" cy="1659201"/>
      </dsp:txXfrm>
    </dsp:sp>
    <dsp:sp modelId="{73C3DC63-A43F-4A5F-85CE-A87CE9611619}">
      <dsp:nvSpPr>
        <dsp:cNvPr id="0" name=""/>
        <dsp:cNvSpPr/>
      </dsp:nvSpPr>
      <dsp:spPr>
        <a:xfrm>
          <a:off x="4212534" y="1480801"/>
          <a:ext cx="3890507" cy="167818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3F1A86E-ED72-4BEF-9AD1-6420CE5316C0}">
      <dsp:nvSpPr>
        <dsp:cNvPr id="0" name=""/>
        <dsp:cNvSpPr/>
      </dsp:nvSpPr>
      <dsp:spPr>
        <a:xfrm>
          <a:off x="4421264" y="1679095"/>
          <a:ext cx="3890507" cy="16781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000" b="1" kern="1200" dirty="0" smtClean="0">
            <a:solidFill>
              <a:schemeClr val="accent3">
                <a:lumMod val="50000"/>
              </a:schemeClr>
            </a:solidFill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kern="1200" dirty="0" smtClean="0">
              <a:solidFill>
                <a:schemeClr val="accent3">
                  <a:lumMod val="50000"/>
                </a:schemeClr>
              </a:solidFill>
            </a:rPr>
            <a:t>Сложные (протеиды) </a:t>
          </a:r>
          <a:endParaRPr lang="ru-RU" sz="2000" kern="1200" dirty="0" smtClean="0">
            <a:solidFill>
              <a:schemeClr val="accent3">
                <a:lumMod val="50000"/>
              </a:schemeClr>
            </a:solidFill>
          </a:endParaRPr>
        </a:p>
        <a:p>
          <a:pPr marL="0" marR="0" lvl="0" indent="0" algn="ctr" defTabSz="8001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2000" b="1" i="1" kern="1200" dirty="0" smtClean="0">
              <a:solidFill>
                <a:schemeClr val="accent3">
                  <a:lumMod val="50000"/>
                </a:schemeClr>
              </a:solidFill>
            </a:rPr>
            <a:t>Содержат белковую часть и небелковую (ионы металлов, липиды, углеводы и.т.п.)</a:t>
          </a:r>
          <a:endParaRPr lang="ru-RU" sz="2000" kern="1200" dirty="0" smtClean="0">
            <a:solidFill>
              <a:schemeClr val="accent3">
                <a:lumMod val="50000"/>
              </a:schemeClr>
            </a:solidFill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 dirty="0"/>
        </a:p>
      </dsp:txBody>
      <dsp:txXfrm>
        <a:off x="4470416" y="1728247"/>
        <a:ext cx="3792203" cy="1579883"/>
      </dsp:txXfrm>
    </dsp:sp>
    <dsp:sp modelId="{7E43BB07-4E8E-4DB2-A9A8-889ACDEF4C7E}">
      <dsp:nvSpPr>
        <dsp:cNvPr id="0" name=""/>
        <dsp:cNvSpPr/>
      </dsp:nvSpPr>
      <dsp:spPr>
        <a:xfrm>
          <a:off x="4288428" y="3705340"/>
          <a:ext cx="3738718" cy="174794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BA63A34-69FE-4302-A2BB-D8810E37768D}">
      <dsp:nvSpPr>
        <dsp:cNvPr id="0" name=""/>
        <dsp:cNvSpPr/>
      </dsp:nvSpPr>
      <dsp:spPr>
        <a:xfrm>
          <a:off x="4497158" y="3903634"/>
          <a:ext cx="3738718" cy="17479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i="1" kern="1200" dirty="0" smtClean="0">
              <a:solidFill>
                <a:schemeClr val="accent3">
                  <a:lumMod val="50000"/>
                </a:schemeClr>
              </a:solidFill>
            </a:rPr>
            <a:t>Липопротеиды, гликопротеиды, </a:t>
          </a:r>
          <a:r>
            <a:rPr lang="ru-RU" sz="2000" b="1" i="1" kern="1200" dirty="0" err="1" smtClean="0">
              <a:solidFill>
                <a:schemeClr val="accent3">
                  <a:lumMod val="50000"/>
                </a:schemeClr>
              </a:solidFill>
            </a:rPr>
            <a:t>фосфопротеиды</a:t>
          </a:r>
          <a:r>
            <a:rPr lang="ru-RU" sz="2000" b="1" i="1" kern="1200" dirty="0" smtClean="0">
              <a:solidFill>
                <a:schemeClr val="accent3">
                  <a:lumMod val="50000"/>
                </a:schemeClr>
              </a:solidFill>
            </a:rPr>
            <a:t>, (гемоглобин)</a:t>
          </a:r>
          <a:endParaRPr lang="ru-RU" sz="2000" kern="1200" dirty="0" smtClean="0">
            <a:solidFill>
              <a:schemeClr val="accent3">
                <a:lumMod val="50000"/>
              </a:schemeClr>
            </a:solidFill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 dirty="0">
            <a:solidFill>
              <a:schemeClr val="accent3">
                <a:lumMod val="50000"/>
              </a:schemeClr>
            </a:solidFill>
          </a:endParaRPr>
        </a:p>
      </dsp:txBody>
      <dsp:txXfrm>
        <a:off x="4548354" y="3954830"/>
        <a:ext cx="3636326" cy="16455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DBCE44-CB58-41C7-BD29-8D6B3EC05318}">
      <dsp:nvSpPr>
        <dsp:cNvPr id="0" name=""/>
        <dsp:cNvSpPr/>
      </dsp:nvSpPr>
      <dsp:spPr>
        <a:xfrm>
          <a:off x="4271210" y="807448"/>
          <a:ext cx="2976431" cy="10654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63907"/>
              </a:lnTo>
              <a:lnTo>
                <a:pt x="2976431" y="663907"/>
              </a:lnTo>
              <a:lnTo>
                <a:pt x="2976431" y="1065432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2D8280-F26C-43B6-8079-CC5B092A0FB6}">
      <dsp:nvSpPr>
        <dsp:cNvPr id="0" name=""/>
        <dsp:cNvSpPr/>
      </dsp:nvSpPr>
      <dsp:spPr>
        <a:xfrm>
          <a:off x="2597671" y="807448"/>
          <a:ext cx="1673539" cy="1065432"/>
        </a:xfrm>
        <a:custGeom>
          <a:avLst/>
          <a:gdLst/>
          <a:ahLst/>
          <a:cxnLst/>
          <a:rect l="0" t="0" r="0" b="0"/>
          <a:pathLst>
            <a:path>
              <a:moveTo>
                <a:pt x="1673539" y="0"/>
              </a:moveTo>
              <a:lnTo>
                <a:pt x="1673539" y="663907"/>
              </a:lnTo>
              <a:lnTo>
                <a:pt x="0" y="663907"/>
              </a:lnTo>
              <a:lnTo>
                <a:pt x="0" y="1065432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6A0FFA-ACAE-4F11-9273-8BF6D6EEC804}">
      <dsp:nvSpPr>
        <dsp:cNvPr id="0" name=""/>
        <dsp:cNvSpPr/>
      </dsp:nvSpPr>
      <dsp:spPr>
        <a:xfrm>
          <a:off x="2359184" y="0"/>
          <a:ext cx="3824052" cy="80744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600" b="1" kern="1200" dirty="0" smtClean="0"/>
            <a:t>Денатурация</a:t>
          </a:r>
          <a:endParaRPr lang="ru-RU" sz="2600" kern="1200" dirty="0" smtClean="0"/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 dirty="0"/>
        </a:p>
      </dsp:txBody>
      <dsp:txXfrm>
        <a:off x="2359184" y="0"/>
        <a:ext cx="3824052" cy="807448"/>
      </dsp:txXfrm>
    </dsp:sp>
    <dsp:sp modelId="{8D99A328-C976-4D41-9A06-CE7669AFFCEE}">
      <dsp:nvSpPr>
        <dsp:cNvPr id="0" name=""/>
        <dsp:cNvSpPr/>
      </dsp:nvSpPr>
      <dsp:spPr>
        <a:xfrm>
          <a:off x="2115" y="1872881"/>
          <a:ext cx="5191112" cy="3794090"/>
        </a:xfrm>
        <a:prstGeom prst="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i="1" kern="1200" dirty="0" smtClean="0">
              <a:solidFill>
                <a:schemeClr val="accent2">
                  <a:lumMod val="50000"/>
                </a:schemeClr>
              </a:solidFill>
            </a:rPr>
            <a:t>Обратимая денатурация – </a:t>
          </a:r>
          <a:r>
            <a:rPr lang="ru-RU" sz="1800" kern="1200" dirty="0" smtClean="0">
              <a:solidFill>
                <a:schemeClr val="accent2">
                  <a:lumMod val="50000"/>
                </a:schemeClr>
              </a:solidFill>
            </a:rPr>
            <a:t>частичное разрушение пространственной структуры белка (Возможен обратный процесс - </a:t>
          </a:r>
          <a:r>
            <a:rPr lang="ru-RU" sz="1800" b="1" i="1" kern="1200" dirty="0" err="1" smtClean="0">
              <a:solidFill>
                <a:schemeClr val="accent2">
                  <a:lumMod val="50000"/>
                </a:schemeClr>
              </a:solidFill>
            </a:rPr>
            <a:t>ренатурация</a:t>
          </a:r>
          <a:r>
            <a:rPr lang="ru-RU" sz="1800" kern="1200" dirty="0" smtClean="0">
              <a:solidFill>
                <a:schemeClr val="accent2">
                  <a:lumMod val="50000"/>
                </a:schemeClr>
              </a:solidFill>
            </a:rPr>
            <a:t>). Обратимая денатурация происходит в результате </a:t>
          </a:r>
          <a:r>
            <a:rPr lang="ru-RU" sz="1800" kern="1200" dirty="0" err="1" smtClean="0">
              <a:solidFill>
                <a:schemeClr val="accent2">
                  <a:lumMod val="50000"/>
                </a:schemeClr>
              </a:solidFill>
            </a:rPr>
            <a:t>высаливания</a:t>
          </a:r>
          <a:r>
            <a:rPr lang="ru-RU" sz="1800" kern="1200" dirty="0" smtClean="0">
              <a:solidFill>
                <a:schemeClr val="accent2">
                  <a:lumMod val="50000"/>
                </a:schemeClr>
              </a:solidFill>
            </a:rPr>
            <a:t> (выделение белка из раствора добавлением соли) или коагуляции (нарушение структуры </a:t>
          </a:r>
          <a:r>
            <a:rPr lang="ru-RU" sz="1800" kern="1200" dirty="0" err="1" smtClean="0">
              <a:solidFill>
                <a:schemeClr val="accent2">
                  <a:lumMod val="50000"/>
                </a:schemeClr>
              </a:solidFill>
            </a:rPr>
            <a:t>гидратных</a:t>
          </a:r>
          <a:r>
            <a:rPr lang="ru-RU" sz="1800" kern="1200" dirty="0" smtClean="0">
              <a:solidFill>
                <a:schemeClr val="accent2">
                  <a:lumMod val="50000"/>
                </a:schemeClr>
              </a:solidFill>
            </a:rPr>
            <a:t> оболочек макромолекул белка, приводящее к выпадению гелеобразного осадка).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>
            <a:solidFill>
              <a:schemeClr val="accent3">
                <a:lumMod val="50000"/>
              </a:schemeClr>
            </a:solidFill>
          </a:endParaRPr>
        </a:p>
      </dsp:txBody>
      <dsp:txXfrm>
        <a:off x="2115" y="1872881"/>
        <a:ext cx="5191112" cy="3794090"/>
      </dsp:txXfrm>
    </dsp:sp>
    <dsp:sp modelId="{222B18BD-AEEA-43D9-9A57-F514FB23799C}">
      <dsp:nvSpPr>
        <dsp:cNvPr id="0" name=""/>
        <dsp:cNvSpPr/>
      </dsp:nvSpPr>
      <dsp:spPr>
        <a:xfrm>
          <a:off x="5996279" y="1872881"/>
          <a:ext cx="2502727" cy="3639694"/>
        </a:xfrm>
        <a:prstGeom prst="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dirty="0" smtClean="0">
              <a:solidFill>
                <a:schemeClr val="accent2">
                  <a:lumMod val="50000"/>
                </a:schemeClr>
              </a:solidFill>
            </a:rPr>
            <a:t>Необратимая денатурация – </a:t>
          </a:r>
          <a:r>
            <a:rPr lang="ru-RU" sz="1800" kern="1200" dirty="0" smtClean="0">
              <a:solidFill>
                <a:schemeClr val="accent2">
                  <a:lumMod val="50000"/>
                </a:schemeClr>
              </a:solidFill>
            </a:rPr>
            <a:t>полное разрушение пространственной структуры белка, приводящее к потере биологической активности (</a:t>
          </a:r>
          <a:r>
            <a:rPr lang="ru-RU" sz="1800" kern="1200" dirty="0" err="1" smtClean="0">
              <a:solidFill>
                <a:schemeClr val="accent2">
                  <a:lumMod val="50000"/>
                </a:schemeClr>
              </a:solidFill>
            </a:rPr>
            <a:t>ренатурация</a:t>
          </a:r>
          <a:r>
            <a:rPr lang="ru-RU" sz="1800" kern="1200" dirty="0" smtClean="0">
              <a:solidFill>
                <a:schemeClr val="accent2">
                  <a:lumMod val="50000"/>
                </a:schemeClr>
              </a:solidFill>
            </a:rPr>
            <a:t> невозможна</a:t>
          </a:r>
          <a:endParaRPr lang="ru-RU" sz="1800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5996279" y="1872881"/>
        <a:ext cx="2502727" cy="36396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6C23D5-B5FD-4650-B92A-3ABB150567FD}" type="datetimeFigureOut">
              <a:rPr lang="ru-RU" smtClean="0"/>
              <a:pPr/>
              <a:t>17.06.2020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00169C-81DC-4295-AE40-B73F4C75FE3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00169C-81DC-4295-AE40-B73F4C75FE34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05132-91D5-4F5F-9F44-2E26BA334F30}" type="datetimeFigureOut">
              <a:rPr lang="ru-RU" smtClean="0"/>
              <a:pPr/>
              <a:t>17.06.2020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63FEB-BB08-41FC-A616-CB1B7B81CE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05132-91D5-4F5F-9F44-2E26BA334F30}" type="datetimeFigureOut">
              <a:rPr lang="ru-RU" smtClean="0"/>
              <a:pPr/>
              <a:t>17.06.2020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63FEB-BB08-41FC-A616-CB1B7B81CE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05132-91D5-4F5F-9F44-2E26BA334F30}" type="datetimeFigureOut">
              <a:rPr lang="ru-RU" smtClean="0"/>
              <a:pPr/>
              <a:t>17.06.2020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63FEB-BB08-41FC-A616-CB1B7B81CE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05132-91D5-4F5F-9F44-2E26BA334F30}" type="datetimeFigureOut">
              <a:rPr lang="ru-RU" smtClean="0"/>
              <a:pPr/>
              <a:t>17.06.2020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63FEB-BB08-41FC-A616-CB1B7B81CE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05132-91D5-4F5F-9F44-2E26BA334F30}" type="datetimeFigureOut">
              <a:rPr lang="ru-RU" smtClean="0"/>
              <a:pPr/>
              <a:t>17.06.2020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63FEB-BB08-41FC-A616-CB1B7B81CE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05132-91D5-4F5F-9F44-2E26BA334F30}" type="datetimeFigureOut">
              <a:rPr lang="ru-RU" smtClean="0"/>
              <a:pPr/>
              <a:t>17.06.2020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63FEB-BB08-41FC-A616-CB1B7B81CE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05132-91D5-4F5F-9F44-2E26BA334F30}" type="datetimeFigureOut">
              <a:rPr lang="ru-RU" smtClean="0"/>
              <a:pPr/>
              <a:t>17.06.2020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63FEB-BB08-41FC-A616-CB1B7B81CE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05132-91D5-4F5F-9F44-2E26BA334F30}" type="datetimeFigureOut">
              <a:rPr lang="ru-RU" smtClean="0"/>
              <a:pPr/>
              <a:t>17.06.2020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63FEB-BB08-41FC-A616-CB1B7B81CE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05132-91D5-4F5F-9F44-2E26BA334F30}" type="datetimeFigureOut">
              <a:rPr lang="ru-RU" smtClean="0"/>
              <a:pPr/>
              <a:t>17.06.2020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63FEB-BB08-41FC-A616-CB1B7B81CE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05132-91D5-4F5F-9F44-2E26BA334F30}" type="datetimeFigureOut">
              <a:rPr lang="ru-RU" smtClean="0"/>
              <a:pPr/>
              <a:t>17.06.2020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63FEB-BB08-41FC-A616-CB1B7B81CE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05132-91D5-4F5F-9F44-2E26BA334F30}" type="datetimeFigureOut">
              <a:rPr lang="ru-RU" smtClean="0"/>
              <a:pPr/>
              <a:t>17.06.2020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63FEB-BB08-41FC-A616-CB1B7B81CE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05132-91D5-4F5F-9F44-2E26BA334F30}" type="datetimeFigureOut">
              <a:rPr lang="ru-RU" smtClean="0"/>
              <a:pPr/>
              <a:t>17.06.2020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63FEB-BB08-41FC-A616-CB1B7B81CE9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0" r:id="rId1"/>
    <p:sldLayoutId id="2147483881" r:id="rId2"/>
    <p:sldLayoutId id="2147483882" r:id="rId3"/>
    <p:sldLayoutId id="2147483883" r:id="rId4"/>
    <p:sldLayoutId id="2147483884" r:id="rId5"/>
    <p:sldLayoutId id="2147483885" r:id="rId6"/>
    <p:sldLayoutId id="2147483886" r:id="rId7"/>
    <p:sldLayoutId id="2147483887" r:id="rId8"/>
    <p:sldLayoutId id="2147483888" r:id="rId9"/>
    <p:sldLayoutId id="2147483889" r:id="rId10"/>
    <p:sldLayoutId id="2147483890" r:id="rId11"/>
  </p:sldLayoutIdLst>
  <p:transition>
    <p:fade thruBlk="1"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1714488"/>
            <a:ext cx="7215238" cy="1714512"/>
          </a:xfrm>
          <a:effectLst>
            <a:glow rad="1016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 extrusionH="76200" contourW="50800">
            <a:bevelT w="63500" h="25400"/>
            <a:extrusionClr>
              <a:srgbClr val="FFFFCC"/>
            </a:extrusionClr>
            <a:contourClr>
              <a:srgbClr val="FF9900"/>
            </a:contourClr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10000" cap="none" dirty="0" smtClean="0">
                <a:ln w="11430"/>
                <a:solidFill>
                  <a:srgbClr val="FF99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Белки</a:t>
            </a:r>
            <a:r>
              <a:rPr lang="ru-RU" sz="9600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ru-RU" sz="9600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</a:t>
            </a:r>
            <a:endParaRPr lang="ru-RU" sz="9600" cap="none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32" name="Рисунок 31" descr="bord843.wm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Глобулярные белки</a:t>
            </a:r>
            <a:endParaRPr lang="ru-RU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" name="Picture 6" descr="1840_310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3014662" y="2443956"/>
            <a:ext cx="3114675" cy="28384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4">
                <a:lumMod val="5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Фибриллярные белки</a:t>
            </a:r>
            <a:endParaRPr lang="ru-RU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" name="Picture 7" descr="1840_311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0" y="2428868"/>
            <a:ext cx="7085850" cy="342902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4">
                <a:lumMod val="5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285728"/>
            <a:ext cx="8643998" cy="181588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Четвертичная структура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- встречается редко. Комплекс, объединяющий несколько третичных структур органической природы и неорганическое вещество.</a:t>
            </a:r>
            <a:endParaRPr lang="ru-RU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6" name="Picture 6" descr="1840_3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2714620"/>
            <a:ext cx="6345229" cy="361632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4">
                <a:lumMod val="5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img111"/>
          <p:cNvPicPr>
            <a:picLocks noChangeAspect="1" noChangeArrowheads="1"/>
          </p:cNvPicPr>
          <p:nvPr/>
        </p:nvPicPr>
        <p:blipFill>
          <a:blip r:embed="rId2">
            <a:lum bright="-10000" contrast="10000"/>
          </a:blip>
          <a:srcRect/>
          <a:stretch>
            <a:fillRect/>
          </a:stretch>
        </p:blipFill>
        <p:spPr bwMode="auto">
          <a:xfrm>
            <a:off x="1571604" y="1785926"/>
            <a:ext cx="6017965" cy="442309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3">
                <a:lumMod val="5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Прямоугольник 3"/>
          <p:cNvSpPr/>
          <p:nvPr/>
        </p:nvSpPr>
        <p:spPr>
          <a:xfrm>
            <a:off x="428596" y="285728"/>
            <a:ext cx="8215370" cy="10772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Четвертичная структура белка гемоглобина</a:t>
            </a:r>
            <a:endParaRPr lang="ru-RU" sz="3200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928663" y="2714620"/>
            <a:ext cx="7286675" cy="144655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14300" algn="l"/>
              </a:tabLst>
            </a:pPr>
            <a:r>
              <a:rPr kumimoji="0" lang="ru-RU" sz="4400" b="1" i="0" u="none" strike="noStrike" cap="all" normalizeH="0" baseline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Georgia" pitchFamily="18" charset="0"/>
                <a:ea typeface="Times New Roman" pitchFamily="18" charset="0"/>
                <a:cs typeface="Arial" pitchFamily="34" charset="0"/>
              </a:rPr>
              <a:t>Классификация белков.</a:t>
            </a:r>
            <a:endParaRPr kumimoji="0" lang="ru-RU" sz="4400" b="1" i="0" u="none" strike="noStrike" cap="all" normalizeH="0" baseline="0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Arial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8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Овальная выноска 6"/>
          <p:cNvSpPr/>
          <p:nvPr/>
        </p:nvSpPr>
        <p:spPr bwMode="auto">
          <a:xfrm>
            <a:off x="1785918" y="928670"/>
            <a:ext cx="5715040" cy="1000132"/>
          </a:xfrm>
          <a:prstGeom prst="wedgeEllipseCallout">
            <a:avLst>
              <a:gd name="adj1" fmla="val -20081"/>
              <a:gd name="adj2" fmla="val 48955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Классификация белков по форме молекулы</a:t>
            </a:r>
            <a:endParaRPr kumimoji="0" lang="ru-RU" sz="2400" b="1" i="0" u="none" strike="noStrike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</a:endParaRPr>
          </a:p>
        </p:txBody>
      </p:sp>
      <p:sp>
        <p:nvSpPr>
          <p:cNvPr id="8" name="Скругленная прямоугольная выноска 7"/>
          <p:cNvSpPr/>
          <p:nvPr/>
        </p:nvSpPr>
        <p:spPr bwMode="auto">
          <a:xfrm>
            <a:off x="500034" y="3429000"/>
            <a:ext cx="3214710" cy="2571768"/>
          </a:xfrm>
          <a:prstGeom prst="wedgeRoundRectCallout">
            <a:avLst>
              <a:gd name="adj1" fmla="val 43208"/>
              <a:gd name="adj2" fmla="val -106014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Глобулярные - имеют сферическую форму (глобулу) или стремятся к ней</a:t>
            </a:r>
            <a:endParaRPr kumimoji="0" lang="ru-RU" sz="2400" b="1" i="0" u="none" strike="noStrike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</a:endParaRPr>
          </a:p>
        </p:txBody>
      </p:sp>
      <p:sp>
        <p:nvSpPr>
          <p:cNvPr id="9" name="Скругленная прямоугольная выноска 8"/>
          <p:cNvSpPr/>
          <p:nvPr/>
        </p:nvSpPr>
        <p:spPr bwMode="auto">
          <a:xfrm>
            <a:off x="4214810" y="2714620"/>
            <a:ext cx="4572032" cy="3643338"/>
          </a:xfrm>
          <a:prstGeom prst="wedgeRoundRectCallout">
            <a:avLst>
              <a:gd name="adj1" fmla="val -23913"/>
              <a:gd name="adj2" fmla="val -73028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Фибриллярные - имеют вид пучка нитей. В отличие от глобулярных белков третичная структура состоит из трех вторичных структур свернутых в </a:t>
            </a:r>
            <a:r>
              <a:rPr lang="ru-RU" sz="24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суперспираль</a:t>
            </a:r>
            <a:endParaRPr kumimoji="0" lang="ru-RU" sz="2400" b="1" i="0" u="none" strike="noStrike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357158" y="500042"/>
          <a:ext cx="8786842" cy="5715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 noChangeArrowheads="1"/>
          </p:cNvSpPr>
          <p:nvPr/>
        </p:nvSpPr>
        <p:spPr bwMode="auto">
          <a:xfrm>
            <a:off x="285720" y="2428868"/>
            <a:ext cx="8501122" cy="92333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14300" algn="l"/>
              </a:tabLst>
            </a:pPr>
            <a:r>
              <a:rPr kumimoji="0" lang="ru-RU" sz="5400" b="1" i="0" u="none" strike="noStrike" cap="all" normalizeH="0" baseline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Georgia" pitchFamily="18" charset="0"/>
                <a:ea typeface="Times New Roman" pitchFamily="18" charset="0"/>
                <a:cs typeface="Arial" pitchFamily="34" charset="0"/>
              </a:rPr>
              <a:t>Свойства белков</a:t>
            </a:r>
            <a:endParaRPr kumimoji="0" lang="ru-RU" sz="5400" b="1" i="0" u="none" strike="noStrike" cap="all" normalizeH="0" baseline="0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Arial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6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428596" y="642918"/>
            <a:ext cx="8215370" cy="553997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>
                <a:tab pos="457200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Химические свойства белков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541338" marR="0" lvl="0" indent="-5413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Blip>
                <a:blip r:embed="rId2"/>
              </a:buBlip>
              <a:tabLst>
                <a:tab pos="457200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Горят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со специфическим запахом жженого пера.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endParaRPr lang="ru-RU" sz="2800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541338" marR="0" lvl="0" indent="-5413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Blip>
                <a:blip r:embed="rId2"/>
              </a:buBlip>
              <a:tabLst>
                <a:tab pos="457200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Растворение в воде.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Белки делятся на растворимые и нерастворимые в воде. С водой белки образуют коллоидные системы, они могут сильно набухать и образовывать студни.</a:t>
            </a:r>
          </a:p>
          <a:p>
            <a:pPr marL="541338" marR="0" lvl="0" indent="-5413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Blip>
                <a:blip r:embed="rId2"/>
              </a:buBlip>
              <a:tabLst>
                <a:tab pos="457200" algn="l"/>
              </a:tabLst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Georgia" pitchFamily="18" charset="0"/>
                <a:ea typeface="Times New Roman" pitchFamily="18" charset="0"/>
                <a:cs typeface="Arial" pitchFamily="34" charset="0"/>
              </a:rPr>
              <a:t>Денатурация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Georgia" pitchFamily="18" charset="0"/>
                <a:ea typeface="Times New Roman" pitchFamily="18" charset="0"/>
                <a:cs typeface="Arial" pitchFamily="34" charset="0"/>
              </a:rPr>
              <a:t> – утрата белковой молекулой структурной организации, под влиянием некоторых факторов.</a:t>
            </a:r>
            <a:endParaRPr lang="ru-RU" sz="4000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7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285720" y="571480"/>
          <a:ext cx="8501122" cy="59293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 w="38100">
            <a:solidFill>
              <a:srgbClr val="92D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Определение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buNone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Белки или протеины 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(протос – главный или первый) – высокомолекулярные органические соединения характеризующиеся строго определенным элементарным составом и распадающиеся при гидролизе на </a:t>
            </a:r>
            <a:r>
              <a:rPr lang="el-GR" b="1" dirty="0" smtClean="0">
                <a:solidFill>
                  <a:schemeClr val="accent2">
                    <a:lumMod val="50000"/>
                  </a:schemeClr>
                </a:solidFill>
                <a:latin typeface="Cambria Math"/>
                <a:ea typeface="Cambria Math"/>
              </a:rPr>
              <a:t>α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ea typeface="Cambria Math"/>
              </a:rPr>
              <a:t>-аминокислоты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ea typeface="Cambria Math"/>
              </a:rPr>
              <a:t>.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g112"/>
          <p:cNvPicPr>
            <a:picLocks noChangeAspect="1" noChangeArrowheads="1"/>
          </p:cNvPicPr>
          <p:nvPr/>
        </p:nvPicPr>
        <p:blipFill>
          <a:blip r:embed="rId2">
            <a:lum bright="-20000" contrast="40000"/>
          </a:blip>
          <a:srcRect/>
          <a:stretch>
            <a:fillRect/>
          </a:stretch>
        </p:blipFill>
        <p:spPr bwMode="auto">
          <a:xfrm>
            <a:off x="1214414" y="571480"/>
            <a:ext cx="6500858" cy="579876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4">
                <a:lumMod val="50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Необратимая денатурация белка куриного яйца под воздействием высокой температуры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2214554"/>
            <a:ext cx="4780851" cy="414340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4">
                <a:lumMod val="50000"/>
              </a:schemeClr>
            </a:solidFill>
            <a:miter lim="800000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Прямоугольник 2"/>
          <p:cNvSpPr/>
          <p:nvPr/>
        </p:nvSpPr>
        <p:spPr>
          <a:xfrm>
            <a:off x="714348" y="500042"/>
            <a:ext cx="7643866" cy="13849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Необратимая денатурация белка куриного яйца под воздействием высокой температуры</a:t>
            </a:r>
            <a:endParaRPr lang="ru-RU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285720" y="285728"/>
            <a:ext cx="8501122" cy="61093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3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Денатурация происходит под действием: </a:t>
            </a:r>
            <a:endParaRPr kumimoji="0" lang="ru-RU" sz="2300" b="1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обезвоживания, </a:t>
            </a:r>
            <a:endParaRPr kumimoji="0" lang="ru-RU" sz="23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резкого изменения </a:t>
            </a:r>
            <a:r>
              <a:rPr kumimoji="0" lang="ru-RU" sz="23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рН</a:t>
            </a: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среды (кислоты, щелочи), </a:t>
            </a:r>
            <a:endParaRPr kumimoji="0" lang="ru-RU" sz="23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спиртов, </a:t>
            </a:r>
            <a:endParaRPr kumimoji="0" lang="ru-RU" sz="23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солей тяжелых металлов, </a:t>
            </a:r>
            <a:endParaRPr kumimoji="0" lang="ru-RU" sz="23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температуры, </a:t>
            </a:r>
            <a:endParaRPr kumimoji="0" lang="ru-RU" sz="23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радиации,</a:t>
            </a:r>
            <a:endParaRPr kumimoji="0" lang="ru-RU" sz="23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давления.</a:t>
            </a:r>
            <a:endParaRPr kumimoji="0" lang="ru-RU" sz="23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439738" marR="0" lvl="0" indent="-4397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Blip>
                <a:blip r:embed="rId2"/>
              </a:buBlip>
              <a:tabLst>
                <a:tab pos="457200" algn="l"/>
              </a:tabLst>
            </a:pPr>
            <a:r>
              <a:rPr kumimoji="0" lang="ru-RU" sz="23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Гидролиз</a:t>
            </a: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– распад белка на аминокислоты. Гидролиз бывает: щелочным, кислотным, ферментативным</a:t>
            </a:r>
            <a:endParaRPr kumimoji="0" lang="ru-RU" sz="23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          Н</a:t>
            </a:r>
            <a:r>
              <a:rPr kumimoji="0" lang="ru-RU" sz="2300" b="0" i="0" u="none" strike="noStrike" cap="none" normalizeH="0" baseline="-3000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О                           Н</a:t>
            </a:r>
            <a:r>
              <a:rPr kumimoji="0" lang="ru-RU" sz="2300" b="0" i="0" u="none" strike="noStrike" cap="none" normalizeH="0" baseline="-3000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О                              Н</a:t>
            </a:r>
            <a:r>
              <a:rPr kumimoji="0" lang="ru-RU" sz="2300" b="0" i="0" u="none" strike="noStrike" cap="none" normalizeH="0" baseline="-3000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О</a:t>
            </a:r>
            <a:endParaRPr kumimoji="0" lang="ru-RU" sz="23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3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Белок  </a:t>
            </a: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Tunga" pitchFamily="2"/>
                <a:sym typeface="Symbol" pitchFamily="18" charset="2"/>
              </a:rPr>
              <a:t></a:t>
            </a: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Tunga" pitchFamily="2"/>
              </a:rPr>
              <a:t>  </a:t>
            </a: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Tunga" pitchFamily="2"/>
                <a:sym typeface="Symbol" pitchFamily="18" charset="2"/>
              </a:rPr>
              <a:t>полипептиды  </a:t>
            </a: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Tunga" pitchFamily="2"/>
              </a:rPr>
              <a:t>  </a:t>
            </a:r>
            <a:r>
              <a:rPr kumimoji="0" lang="ru-RU" sz="23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Tunga" pitchFamily="2"/>
                <a:sym typeface="Symbol" pitchFamily="18" charset="2"/>
              </a:rPr>
              <a:t>олигопептиды</a:t>
            </a: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Tunga" pitchFamily="2"/>
                <a:sym typeface="Symbol" pitchFamily="18" charset="2"/>
              </a:rPr>
              <a:t>  </a:t>
            </a: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Tunga" pitchFamily="2"/>
              </a:rPr>
              <a:t>  </a:t>
            </a: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Tunga" pitchFamily="2"/>
                <a:sym typeface="Symbol" pitchFamily="18" charset="2"/>
              </a:rPr>
              <a:t>дипептиды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300" dirty="0" smtClean="0">
                <a:solidFill>
                  <a:schemeClr val="accent2">
                    <a:lumMod val="50000"/>
                  </a:schemeClr>
                </a:solidFill>
                <a:latin typeface="Georgia" pitchFamily="18" charset="0"/>
                <a:ea typeface="Times New Roman" pitchFamily="18" charset="0"/>
                <a:cs typeface="Arial" pitchFamily="34" charset="0"/>
              </a:rPr>
              <a:t>Н</a:t>
            </a:r>
            <a:r>
              <a:rPr lang="ru-RU" sz="2300" baseline="-30000" dirty="0" smtClean="0">
                <a:solidFill>
                  <a:schemeClr val="accent2">
                    <a:lumMod val="50000"/>
                  </a:schemeClr>
                </a:solidFill>
                <a:latin typeface="Georgia" pitchFamily="18" charset="0"/>
                <a:ea typeface="Times New Roman" pitchFamily="18" charset="0"/>
                <a:cs typeface="Arial" pitchFamily="34" charset="0"/>
              </a:rPr>
              <a:t>2</a:t>
            </a:r>
            <a:r>
              <a:rPr lang="ru-RU" sz="2300" dirty="0" smtClean="0">
                <a:solidFill>
                  <a:schemeClr val="accent2">
                    <a:lumMod val="50000"/>
                  </a:schemeClr>
                </a:solidFill>
                <a:latin typeface="Georgia" pitchFamily="18" charset="0"/>
                <a:ea typeface="Times New Roman" pitchFamily="18" charset="0"/>
                <a:cs typeface="Arial" pitchFamily="34" charset="0"/>
              </a:rPr>
              <a:t>О</a:t>
            </a:r>
            <a:endParaRPr lang="ru-RU" sz="2300" dirty="0" smtClean="0">
              <a:solidFill>
                <a:schemeClr val="accent2">
                  <a:lumMod val="50000"/>
                </a:schemeClr>
              </a:solidFill>
              <a:latin typeface="Georgia" pitchFamily="18" charset="0"/>
              <a:ea typeface="Times New Roman" pitchFamily="18" charset="0"/>
              <a:cs typeface="Tunga" pitchFamily="2"/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Tunga" pitchFamily="2"/>
                <a:sym typeface="Symbol" pitchFamily="18" charset="2"/>
              </a:rPr>
              <a:t>  </a:t>
            </a: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Tunga" pitchFamily="2"/>
              </a:rPr>
              <a:t>  </a:t>
            </a: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Tunga" pitchFamily="2"/>
                <a:sym typeface="Symbol" pitchFamily="18" charset="2"/>
              </a:rPr>
              <a:t>аминокислоты</a:t>
            </a:r>
            <a:endParaRPr kumimoji="0" lang="ru-RU" sz="23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  <a:sym typeface="Symbol" pitchFamily="18" charset="2"/>
            </a:endParaRPr>
          </a:p>
          <a:p>
            <a:pPr marL="439738" marR="0" lvl="0" indent="-4397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Blip>
                <a:blip r:embed="rId2"/>
              </a:buBlip>
              <a:tabLst>
                <a:tab pos="457200" algn="l"/>
              </a:tabLst>
            </a:pPr>
            <a:r>
              <a:rPr kumimoji="0" lang="ru-RU" sz="23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Подвергаются гниению </a:t>
            </a: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(под действием гнилостных бактерий), при этом образуется СН</a:t>
            </a:r>
            <a:r>
              <a:rPr kumimoji="0" lang="ru-RU" sz="2300" b="0" i="0" u="none" strike="noStrike" cap="none" normalizeH="0" baseline="-3000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4</a:t>
            </a: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, Н</a:t>
            </a:r>
            <a:r>
              <a:rPr kumimoji="0" lang="ru-RU" sz="2300" b="0" i="0" u="none" strike="noStrike" cap="none" normalizeH="0" baseline="-3000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2</a:t>
            </a: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Tunga" pitchFamily="2"/>
                <a:sym typeface="Symbol" pitchFamily="18" charset="2"/>
              </a:rPr>
              <a:t>S, Н</a:t>
            </a:r>
            <a:r>
              <a:rPr kumimoji="0" lang="ru-RU" sz="2300" b="0" i="0" u="none" strike="noStrike" cap="none" normalizeH="0" baseline="-3000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Tunga" pitchFamily="2"/>
                <a:sym typeface="Symbol" pitchFamily="18" charset="2"/>
              </a:rPr>
              <a:t>3</a:t>
            </a: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N, Н</a:t>
            </a:r>
            <a:r>
              <a:rPr kumimoji="0" lang="ru-RU" sz="2300" b="0" i="0" u="none" strike="noStrike" cap="none" normalizeH="0" baseline="-3000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2</a:t>
            </a: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О и другие </a:t>
            </a:r>
            <a:r>
              <a:rPr kumimoji="0" lang="ru-RU" sz="23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низкомолекуляные</a:t>
            </a:r>
            <a:r>
              <a:rPr kumimoji="0" lang="ru-RU" sz="23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продукты</a:t>
            </a:r>
            <a:endParaRPr kumimoji="0" lang="ru-RU" sz="23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Georgia" pitchFamily="18" charset="0"/>
              <a:ea typeface="Times New Roman" pitchFamily="18" charset="0"/>
              <a:cs typeface="Tunga" pitchFamily="2"/>
              <a:sym typeface="Symbol" pitchFamily="18" charset="2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8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2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85720" y="1214422"/>
          <a:ext cx="8572560" cy="5392883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5841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25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539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18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36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№</a:t>
                      </a:r>
                      <a:endParaRPr lang="ru-RU" sz="2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183" marR="6318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Название </a:t>
                      </a:r>
                      <a:endParaRPr lang="ru-RU" sz="2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183" marR="6318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Реакция </a:t>
                      </a:r>
                      <a:endParaRPr lang="ru-RU" sz="220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183" marR="6318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Группы </a:t>
                      </a:r>
                      <a:endParaRPr lang="ru-RU" sz="220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183" marR="6318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73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ru-RU" sz="2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183" marR="6318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b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Биуретовая</a:t>
                      </a:r>
                      <a:r>
                        <a:rPr lang="ru-RU" sz="22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реакция</a:t>
                      </a:r>
                      <a:endParaRPr lang="ru-RU" sz="22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183" marR="6318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chemeClr val="bg1"/>
                          </a:solidFill>
                        </a:rPr>
                        <a:t>Белок + </a:t>
                      </a:r>
                      <a:r>
                        <a:rPr lang="ru-RU" sz="2200" b="1" dirty="0" err="1">
                          <a:solidFill>
                            <a:schemeClr val="bg1"/>
                          </a:solidFill>
                        </a:rPr>
                        <a:t>NаОН</a:t>
                      </a:r>
                      <a:r>
                        <a:rPr lang="ru-RU" sz="2200" b="1" dirty="0">
                          <a:solidFill>
                            <a:schemeClr val="bg1"/>
                          </a:solidFill>
                        </a:rPr>
                        <a:t> + СuSО</a:t>
                      </a:r>
                      <a:r>
                        <a:rPr lang="ru-RU" sz="2200" b="1" baseline="-25000" dirty="0">
                          <a:solidFill>
                            <a:schemeClr val="bg1"/>
                          </a:solidFill>
                        </a:rPr>
                        <a:t>4 </a:t>
                      </a:r>
                      <a:r>
                        <a:rPr lang="ru-RU" sz="2200" b="1" dirty="0">
                          <a:solidFill>
                            <a:schemeClr val="bg1"/>
                          </a:solidFill>
                        </a:rPr>
                        <a:t>→ фиолетовое окрашивание</a:t>
                      </a:r>
                      <a:endParaRPr lang="ru-RU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183" marR="63183" marT="0" marB="0">
                    <a:solidFill>
                      <a:srgbClr val="4D4D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На пептидную связь</a:t>
                      </a:r>
                      <a:endParaRPr lang="ru-RU" sz="2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183" marR="63183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73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ru-RU" sz="2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183" marR="6318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b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Ксантопро-теиновая</a:t>
                      </a:r>
                      <a:r>
                        <a:rPr lang="ru-RU" sz="2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ru-RU" sz="22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реакция</a:t>
                      </a:r>
                      <a:endParaRPr lang="ru-RU" sz="22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183" marR="6318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chemeClr val="tx1"/>
                          </a:solidFill>
                        </a:rPr>
                        <a:t>Белок + НNО</a:t>
                      </a:r>
                      <a:r>
                        <a:rPr lang="ru-RU" sz="2200" b="1" baseline="-2500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ru-RU" sz="2200" b="1" dirty="0">
                          <a:solidFill>
                            <a:schemeClr val="tx1"/>
                          </a:solidFill>
                        </a:rPr>
                        <a:t> → ярко-желтое окрашивание</a:t>
                      </a:r>
                      <a:endParaRPr lang="ru-RU" sz="2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183" marR="6318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На ароматические кольца</a:t>
                      </a:r>
                      <a:endParaRPr lang="ru-RU" sz="2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183" marR="63183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73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ru-RU" sz="2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183" marR="6318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b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Миллоновая</a:t>
                      </a:r>
                      <a:r>
                        <a:rPr lang="ru-RU" sz="22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реакция</a:t>
                      </a:r>
                      <a:endParaRPr lang="ru-RU" sz="22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183" marR="6318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200" dirty="0">
                          <a:solidFill>
                            <a:schemeClr val="bg1"/>
                          </a:solidFill>
                        </a:rPr>
                        <a:t>Белок + </a:t>
                      </a:r>
                      <a:r>
                        <a:rPr lang="ru-RU" sz="2200" dirty="0" err="1">
                          <a:solidFill>
                            <a:schemeClr val="bg1"/>
                          </a:solidFill>
                        </a:rPr>
                        <a:t>р-р</a:t>
                      </a:r>
                      <a:r>
                        <a:rPr lang="ru-RU" sz="22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ru-RU" sz="2200" dirty="0" err="1">
                          <a:solidFill>
                            <a:schemeClr val="bg1"/>
                          </a:solidFill>
                        </a:rPr>
                        <a:t>Нg</a:t>
                      </a:r>
                      <a:r>
                        <a:rPr lang="ru-RU" sz="2200" dirty="0">
                          <a:solidFill>
                            <a:schemeClr val="bg1"/>
                          </a:solidFill>
                        </a:rPr>
                        <a:t>(</a:t>
                      </a:r>
                      <a:r>
                        <a:rPr lang="ru-RU" sz="2200" dirty="0">
                          <a:solidFill>
                            <a:schemeClr val="bg1"/>
                          </a:solidFill>
                          <a:sym typeface="Symbol"/>
                        </a:rPr>
                        <a:t></a:t>
                      </a:r>
                      <a:r>
                        <a:rPr lang="ru-RU" sz="2200" dirty="0">
                          <a:solidFill>
                            <a:schemeClr val="bg1"/>
                          </a:solidFill>
                        </a:rPr>
                        <a:t>О</a:t>
                      </a:r>
                      <a:r>
                        <a:rPr lang="ru-RU" sz="2200" baseline="-25000" dirty="0">
                          <a:solidFill>
                            <a:schemeClr val="bg1"/>
                          </a:solidFill>
                        </a:rPr>
                        <a:t>3</a:t>
                      </a:r>
                      <a:r>
                        <a:rPr lang="ru-RU" sz="2200" dirty="0">
                          <a:solidFill>
                            <a:schemeClr val="bg1"/>
                          </a:solidFill>
                        </a:rPr>
                        <a:t>)</a:t>
                      </a:r>
                      <a:r>
                        <a:rPr lang="ru-RU" sz="2200" baseline="-25000" dirty="0">
                          <a:solidFill>
                            <a:schemeClr val="bg1"/>
                          </a:solidFill>
                        </a:rPr>
                        <a:t>2 </a:t>
                      </a:r>
                      <a:r>
                        <a:rPr lang="ru-RU" sz="2200" dirty="0">
                          <a:solidFill>
                            <a:schemeClr val="bg1"/>
                          </a:solidFill>
                        </a:rPr>
                        <a:t>в НNО</a:t>
                      </a:r>
                      <a:r>
                        <a:rPr lang="ru-RU" sz="2200" baseline="-25000" dirty="0">
                          <a:solidFill>
                            <a:schemeClr val="bg1"/>
                          </a:solidFill>
                        </a:rPr>
                        <a:t>3</a:t>
                      </a:r>
                      <a:r>
                        <a:rPr lang="ru-RU" sz="2200" dirty="0">
                          <a:solidFill>
                            <a:schemeClr val="bg1"/>
                          </a:solidFill>
                        </a:rPr>
                        <a:t> → вишнево-красное окрашивание</a:t>
                      </a:r>
                      <a:endParaRPr lang="ru-RU" sz="22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183" marR="63183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Фенольные группировки</a:t>
                      </a:r>
                      <a:endParaRPr lang="ru-RU" sz="2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183" marR="63183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73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ru-RU" sz="2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183" marR="6318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b="1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Сульфгид-рильная</a:t>
                      </a:r>
                      <a:r>
                        <a:rPr lang="ru-RU" sz="2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ru-RU" sz="22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реакция</a:t>
                      </a:r>
                      <a:endParaRPr lang="ru-RU" sz="22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183" marR="6318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rgbClr val="FFFF00"/>
                          </a:solidFill>
                        </a:rPr>
                        <a:t>Белок + </a:t>
                      </a:r>
                      <a:r>
                        <a:rPr lang="ru-RU" sz="2200" b="1" dirty="0" err="1">
                          <a:solidFill>
                            <a:srgbClr val="FFFF00"/>
                          </a:solidFill>
                        </a:rPr>
                        <a:t>Рb</a:t>
                      </a:r>
                      <a:r>
                        <a:rPr lang="ru-RU" sz="2200" b="1" dirty="0">
                          <a:solidFill>
                            <a:srgbClr val="FFFF00"/>
                          </a:solidFill>
                        </a:rPr>
                        <a:t>(СН</a:t>
                      </a:r>
                      <a:r>
                        <a:rPr lang="ru-RU" sz="2200" b="1" baseline="-25000" dirty="0">
                          <a:solidFill>
                            <a:srgbClr val="FFFF00"/>
                          </a:solidFill>
                        </a:rPr>
                        <a:t>3</a:t>
                      </a:r>
                      <a:r>
                        <a:rPr lang="ru-RU" sz="2200" b="1" dirty="0">
                          <a:solidFill>
                            <a:srgbClr val="FFFF00"/>
                          </a:solidFill>
                        </a:rPr>
                        <a:t>СООН)</a:t>
                      </a:r>
                      <a:r>
                        <a:rPr lang="ru-RU" sz="2200" b="1" baseline="-25000" dirty="0">
                          <a:solidFill>
                            <a:srgbClr val="FFFF00"/>
                          </a:solidFill>
                        </a:rPr>
                        <a:t>2</a:t>
                      </a:r>
                      <a:r>
                        <a:rPr lang="ru-RU" sz="2200" b="1" dirty="0">
                          <a:solidFill>
                            <a:srgbClr val="FFFF00"/>
                          </a:solidFill>
                        </a:rPr>
                        <a:t> → черные осадок</a:t>
                      </a:r>
                      <a:endParaRPr lang="ru-RU" sz="2200" b="1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183" marR="63183" marT="0" marB="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На – S – S – мостики</a:t>
                      </a:r>
                      <a:endParaRPr lang="ru-RU" sz="2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183" marR="63183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73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ru-RU" sz="2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183" marR="6318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Реакция </a:t>
                      </a:r>
                      <a:r>
                        <a:rPr lang="ru-RU" sz="2200" b="1" dirty="0" err="1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Адамкевича</a:t>
                      </a:r>
                      <a:endParaRPr lang="ru-RU" sz="22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183" marR="6318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chemeClr val="bg1"/>
                          </a:solidFill>
                        </a:rPr>
                        <a:t>Белок + </a:t>
                      </a:r>
                      <a:r>
                        <a:rPr lang="ru-RU" sz="2200" b="1" dirty="0" err="1">
                          <a:solidFill>
                            <a:schemeClr val="bg1"/>
                          </a:solidFill>
                        </a:rPr>
                        <a:t>глиоксалевую</a:t>
                      </a:r>
                      <a:r>
                        <a:rPr lang="ru-RU" sz="2200" b="1" dirty="0">
                          <a:solidFill>
                            <a:schemeClr val="bg1"/>
                          </a:solidFill>
                        </a:rPr>
                        <a:t> кислоту + Н</a:t>
                      </a:r>
                      <a:r>
                        <a:rPr lang="ru-RU" sz="2200" b="1" baseline="-25000" dirty="0">
                          <a:solidFill>
                            <a:schemeClr val="bg1"/>
                          </a:solidFill>
                        </a:rPr>
                        <a:t>2</a:t>
                      </a:r>
                      <a:r>
                        <a:rPr lang="ru-RU" sz="2200" b="1" dirty="0">
                          <a:solidFill>
                            <a:schemeClr val="bg1"/>
                          </a:solidFill>
                        </a:rPr>
                        <a:t>SО</a:t>
                      </a:r>
                      <a:r>
                        <a:rPr lang="ru-RU" sz="2200" b="1" baseline="-25000" dirty="0">
                          <a:solidFill>
                            <a:schemeClr val="bg1"/>
                          </a:solidFill>
                        </a:rPr>
                        <a:t>4(КОНЦ.)</a:t>
                      </a:r>
                      <a:r>
                        <a:rPr lang="ru-RU" sz="2200" b="1" dirty="0">
                          <a:solidFill>
                            <a:schemeClr val="bg1"/>
                          </a:solidFill>
                        </a:rPr>
                        <a:t> → фиолетовое окрашивание</a:t>
                      </a:r>
                      <a:endParaRPr lang="ru-RU" sz="22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183" marR="63183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На </a:t>
                      </a:r>
                      <a:r>
                        <a:rPr lang="ru-RU" sz="2200" dirty="0" err="1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индольные</a:t>
                      </a:r>
                      <a:r>
                        <a:rPr lang="ru-RU" sz="22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группировки</a:t>
                      </a:r>
                      <a:endParaRPr lang="ru-RU" sz="2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183" marR="63183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0177" name="Rectangle 1"/>
          <p:cNvSpPr>
            <a:spLocks noChangeArrowheads="1"/>
          </p:cNvSpPr>
          <p:nvPr/>
        </p:nvSpPr>
        <p:spPr bwMode="auto">
          <a:xfrm>
            <a:off x="357158" y="285729"/>
            <a:ext cx="8358246" cy="80021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Цветные реакции на белок</a:t>
            </a: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0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4282" y="214291"/>
          <a:ext cx="8715436" cy="6648196"/>
        </p:xfrm>
        <a:graphic>
          <a:graphicData uri="http://schemas.openxmlformats.org/drawingml/2006/table">
            <a:tbl>
              <a:tblPr/>
              <a:tblGrid>
                <a:gridCol w="2143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437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5367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Georgia"/>
                          <a:ea typeface="Times New Roman"/>
                          <a:cs typeface="Arial"/>
                        </a:rPr>
                        <a:t>Функция</a:t>
                      </a:r>
                      <a:endParaRPr lang="ru-RU" sz="14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Georgia"/>
                          <a:ea typeface="Times New Roman"/>
                          <a:cs typeface="Arial"/>
                        </a:rPr>
                        <a:t>Характеристика функции.</a:t>
                      </a:r>
                      <a:endParaRPr lang="ru-RU" sz="1400" b="1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88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Georgia"/>
                          <a:ea typeface="Times New Roman"/>
                          <a:cs typeface="Arial"/>
                        </a:rPr>
                        <a:t>1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Georgia"/>
                          <a:ea typeface="Times New Roman"/>
                          <a:cs typeface="Arial"/>
                        </a:rPr>
                        <a:t>Строительная (структурная)</a:t>
                      </a:r>
                      <a:endParaRPr lang="ru-RU" sz="14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Georgia"/>
                          <a:ea typeface="Times New Roman"/>
                          <a:cs typeface="Arial"/>
                        </a:rPr>
                        <a:t>Участие в образовании всех клеточных мембран и органоидов клетки, а так же внеклеточных структур (кератин, коллаген, эластин) </a:t>
                      </a:r>
                      <a:endParaRPr lang="ru-RU" sz="14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18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latin typeface="Georgia"/>
                          <a:ea typeface="Times New Roman"/>
                          <a:cs typeface="Arial"/>
                        </a:rPr>
                        <a:t>2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Georgia"/>
                          <a:ea typeface="Times New Roman"/>
                          <a:cs typeface="Arial"/>
                        </a:rPr>
                        <a:t>Транспортная </a:t>
                      </a:r>
                      <a:endParaRPr lang="ru-RU" sz="14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Georgia"/>
                          <a:ea typeface="Times New Roman"/>
                          <a:cs typeface="Arial"/>
                        </a:rPr>
                        <a:t>Присоединение химических веществ – (например кислорода) или биологически активных веществ (гормонов) и перенос их к различным тканям и органам (гемоглобин, альбумин, мембранная АТФ - аза)</a:t>
                      </a:r>
                      <a:endParaRPr lang="ru-RU" sz="14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61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latin typeface="Georgia"/>
                          <a:ea typeface="Times New Roman"/>
                          <a:cs typeface="Arial"/>
                        </a:rPr>
                        <a:t>3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Georgia"/>
                          <a:ea typeface="Times New Roman"/>
                          <a:cs typeface="Arial"/>
                        </a:rPr>
                        <a:t>Двигательная (сократительная)</a:t>
                      </a:r>
                      <a:endParaRPr lang="ru-RU" sz="1400" b="1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Georgia"/>
                        <a:ea typeface="Times New Roman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Georgia"/>
                          <a:ea typeface="Times New Roman"/>
                          <a:cs typeface="Arial"/>
                        </a:rPr>
                        <a:t>Обеспечивает все виды движения, которые свойственны клеткам и организмам (актин, миозин)</a:t>
                      </a:r>
                      <a:endParaRPr lang="ru-RU" sz="14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74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latin typeface="Georgia"/>
                          <a:ea typeface="Times New Roman"/>
                          <a:cs typeface="Arial"/>
                        </a:rPr>
                        <a:t>4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Georgia"/>
                          <a:ea typeface="Times New Roman"/>
                          <a:cs typeface="Arial"/>
                        </a:rPr>
                        <a:t>Энергетическая </a:t>
                      </a:r>
                      <a:endParaRPr lang="ru-RU" sz="14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Georgia"/>
                          <a:ea typeface="Times New Roman"/>
                          <a:cs typeface="Arial"/>
                        </a:rPr>
                        <a:t>Источник энергии для клетки. При распаде 1г белка до конечных продуктов выделяется 17,6кДж. Однако в качестве источника энергии белки используются тогда, когда другие израсходованы.</a:t>
                      </a:r>
                      <a:endParaRPr lang="ru-RU" sz="14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30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latin typeface="Georgia"/>
                          <a:ea typeface="Times New Roman"/>
                          <a:cs typeface="Arial"/>
                        </a:rPr>
                        <a:t>5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Georgia"/>
                          <a:ea typeface="Times New Roman"/>
                          <a:cs typeface="Arial"/>
                        </a:rPr>
                        <a:t>Защитная </a:t>
                      </a:r>
                      <a:endParaRPr lang="ru-RU" sz="1400" b="1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Georgia"/>
                          <a:ea typeface="Times New Roman"/>
                          <a:cs typeface="Arial"/>
                        </a:rPr>
                        <a:t>Образование в лейкоцитах особых белков-антител в ответ на поступление в организм чужеродного белка или микроорганизмов.</a:t>
                      </a:r>
                      <a:endParaRPr lang="ru-RU" sz="14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518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latin typeface="Georgia"/>
                          <a:ea typeface="Times New Roman"/>
                          <a:cs typeface="Arial"/>
                        </a:rPr>
                        <a:t>6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Georgia"/>
                          <a:ea typeface="Times New Roman"/>
                          <a:cs typeface="Arial"/>
                        </a:rPr>
                        <a:t>Регуляторная </a:t>
                      </a:r>
                      <a:endParaRPr lang="ru-RU" sz="1400" b="1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Georgia"/>
                          <a:ea typeface="Times New Roman"/>
                          <a:cs typeface="Arial"/>
                        </a:rPr>
                        <a:t>Многие белки выполняют функцию гормонов – веществ особым образом влияющих на активность ферментов – усиливающих или подавляющих ее (гистоны, инсулин, глюкагон, адренокортикотропный гормон)</a:t>
                      </a:r>
                      <a:endParaRPr lang="ru-RU" sz="14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718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latin typeface="Georgia"/>
                          <a:ea typeface="Times New Roman"/>
                          <a:cs typeface="Arial"/>
                        </a:rPr>
                        <a:t>7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Georgia"/>
                          <a:ea typeface="Times New Roman"/>
                          <a:cs typeface="Arial"/>
                        </a:rPr>
                        <a:t>Рецепторная </a:t>
                      </a:r>
                      <a:endParaRPr lang="ru-RU" sz="14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Georgia"/>
                          <a:ea typeface="Times New Roman"/>
                          <a:cs typeface="Arial"/>
                        </a:rPr>
                        <a:t>Некоторые белки встроенные в клеточную мембрану, способны изменять свою третичную структуру в ответ на действие факторов внешней среды. Так происходит прием сигналов из внешней среды и передача команд в клетку (родопсин, </a:t>
                      </a:r>
                      <a:r>
                        <a:rPr lang="ru-RU" sz="1400" b="1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Georgia"/>
                          <a:ea typeface="Times New Roman"/>
                          <a:cs typeface="Arial"/>
                        </a:rPr>
                        <a:t>фитохром</a:t>
                      </a:r>
                      <a:r>
                        <a:rPr lang="ru-RU" sz="1400" b="1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Georgia"/>
                          <a:ea typeface="Times New Roman"/>
                          <a:cs typeface="Arial"/>
                        </a:rPr>
                        <a:t>)</a:t>
                      </a:r>
                      <a:endParaRPr lang="ru-RU" sz="14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43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latin typeface="Georgia"/>
                          <a:ea typeface="Times New Roman"/>
                          <a:cs typeface="Arial"/>
                        </a:rPr>
                        <a:t>8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Georgia"/>
                          <a:ea typeface="Times New Roman"/>
                          <a:cs typeface="Arial"/>
                        </a:rPr>
                        <a:t>Каталитическая  </a:t>
                      </a:r>
                      <a:endParaRPr lang="ru-RU" sz="1400" b="1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Georgia"/>
                          <a:ea typeface="Times New Roman"/>
                          <a:cs typeface="Arial"/>
                        </a:rPr>
                        <a:t>Белки </a:t>
                      </a:r>
                      <a:r>
                        <a:rPr lang="ru-RU" sz="1400" b="1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Georgia"/>
                          <a:ea typeface="Times New Roman"/>
                          <a:cs typeface="Arial"/>
                        </a:rPr>
                        <a:t>– ферменты ускоряют химические реакции, протекающие в клетках, в десятки, сотни раз.</a:t>
                      </a:r>
                      <a:endParaRPr lang="ru-RU" sz="14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830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latin typeface="Georgia"/>
                          <a:ea typeface="Times New Roman"/>
                          <a:cs typeface="Arial"/>
                        </a:rPr>
                        <a:t>9</a:t>
                      </a:r>
                      <a:endParaRPr lang="ru-RU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Georgia"/>
                          <a:ea typeface="Times New Roman"/>
                          <a:cs typeface="Arial"/>
                        </a:rPr>
                        <a:t>Токсины </a:t>
                      </a:r>
                      <a:endParaRPr lang="ru-RU" sz="14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Georgia"/>
                          <a:ea typeface="Times New Roman"/>
                          <a:cs typeface="Arial"/>
                        </a:rPr>
                        <a:t>Многие </a:t>
                      </a:r>
                      <a:r>
                        <a:rPr lang="ru-RU" sz="1400" b="1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Georgia"/>
                          <a:ea typeface="Times New Roman"/>
                          <a:cs typeface="Arial"/>
                        </a:rPr>
                        <a:t>белки яды, например змеиный яд, белки вирусов и бактерий.</a:t>
                      </a:r>
                      <a:endParaRPr lang="ru-RU" sz="1400" b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161" marR="491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928802"/>
            <a:ext cx="7772400" cy="292895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Примеры белков и их функций в организме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29190" y="285728"/>
            <a:ext cx="4000528" cy="614366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sz="2800" i="1" dirty="0" smtClean="0">
                <a:solidFill>
                  <a:schemeClr val="accent4">
                    <a:lumMod val="50000"/>
                  </a:schemeClr>
                </a:solidFill>
              </a:rPr>
              <a:t>Модель </a:t>
            </a:r>
            <a:r>
              <a:rPr lang="ru-RU" sz="2800" i="1" dirty="0" err="1" smtClean="0">
                <a:solidFill>
                  <a:schemeClr val="accent4">
                    <a:lumMod val="50000"/>
                  </a:schemeClr>
                </a:solidFill>
              </a:rPr>
              <a:t>тубулина</a:t>
            </a:r>
            <a:r>
              <a:rPr lang="ru-RU" sz="2800" i="1" dirty="0" smtClean="0">
                <a:solidFill>
                  <a:schemeClr val="accent4">
                    <a:lumMod val="50000"/>
                  </a:schemeClr>
                </a:solidFill>
              </a:rPr>
              <a:t>. Из этого белка построены микротрубочки. Они поддерживают форму клеток, перемещают цитоплазму и органеллы, растаскивают хромосомы при делении направляют потоки веществ</a:t>
            </a:r>
            <a:endParaRPr lang="ru-RU" sz="2800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1026" name="Picture 2" descr="1"/>
          <p:cNvPicPr>
            <a:picLocks noChangeAspect="1" noChangeArrowheads="1"/>
          </p:cNvPicPr>
          <p:nvPr/>
        </p:nvPicPr>
        <p:blipFill>
          <a:blip r:embed="rId2">
            <a:lum bright="-20000" contrast="40000"/>
          </a:blip>
          <a:srcRect/>
          <a:stretch>
            <a:fillRect/>
          </a:stretch>
        </p:blipFill>
        <p:spPr bwMode="auto">
          <a:xfrm>
            <a:off x="214282" y="857232"/>
            <a:ext cx="4551141" cy="435771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1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85728"/>
            <a:ext cx="7772400" cy="146687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sz="2800" i="1" dirty="0" smtClean="0">
                <a:solidFill>
                  <a:schemeClr val="accent4">
                    <a:lumMod val="50000"/>
                  </a:schemeClr>
                </a:solidFill>
              </a:rPr>
              <a:t>Модель альбумина из плазмы крови. В крови альбумин переносит жирные кислоты, пигменты и другие вещества</a:t>
            </a:r>
            <a:endParaRPr lang="ru-RU" sz="2800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2050" name="Picture 2" descr="2"/>
          <p:cNvPicPr>
            <a:picLocks noChangeAspect="1" noChangeArrowheads="1"/>
          </p:cNvPicPr>
          <p:nvPr/>
        </p:nvPicPr>
        <p:blipFill>
          <a:blip r:embed="rId2"/>
          <a:srcRect r="13749" b="2719"/>
          <a:stretch>
            <a:fillRect/>
          </a:stretch>
        </p:blipFill>
        <p:spPr bwMode="auto">
          <a:xfrm>
            <a:off x="2571736" y="2000240"/>
            <a:ext cx="3286148" cy="442915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1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85728"/>
            <a:ext cx="7772400" cy="146687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sz="2800" i="1" dirty="0" smtClean="0">
                <a:solidFill>
                  <a:schemeClr val="accent4">
                    <a:lumMod val="50000"/>
                  </a:schemeClr>
                </a:solidFill>
              </a:rPr>
              <a:t>Коллаген — белок соединительной ткани.</a:t>
            </a:r>
            <a:br>
              <a:rPr lang="ru-RU" sz="2800" i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2800" i="1" dirty="0" smtClean="0">
                <a:solidFill>
                  <a:schemeClr val="accent4">
                    <a:lumMod val="50000"/>
                  </a:schemeClr>
                </a:solidFill>
              </a:rPr>
              <a:t>Рисунок и фотография волокна соединительной ткани</a:t>
            </a:r>
            <a:endParaRPr lang="ru-RU" sz="2800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3074" name="Picture 2" descr="3"/>
          <p:cNvPicPr>
            <a:picLocks noChangeAspect="1" noChangeArrowheads="1"/>
          </p:cNvPicPr>
          <p:nvPr/>
        </p:nvPicPr>
        <p:blipFill>
          <a:blip r:embed="rId2">
            <a:lum bright="-10000" contrast="20000"/>
          </a:blip>
          <a:srcRect r="8494" b="1866"/>
          <a:stretch>
            <a:fillRect/>
          </a:stretch>
        </p:blipFill>
        <p:spPr bwMode="auto">
          <a:xfrm>
            <a:off x="1529442" y="2000239"/>
            <a:ext cx="5921157" cy="457203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1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396044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Спасибо за внимание</a:t>
            </a:r>
            <a:br>
              <a:rPr lang="ru-RU" dirty="0" smtClean="0"/>
            </a:br>
            <a:r>
              <a:rPr lang="ru-RU" dirty="0" smtClean="0"/>
              <a:t>1. по данной презентации подготовить доклад.</a:t>
            </a:r>
            <a:br>
              <a:rPr lang="ru-RU" dirty="0" smtClean="0"/>
            </a:br>
            <a:r>
              <a:rPr lang="ru-RU" dirty="0" smtClean="0"/>
              <a:t>К дифференцированному зачету будут допущены студенты сдавшие все темы начиная с момента начала </a:t>
            </a:r>
            <a:r>
              <a:rPr lang="ru-RU" smtClean="0"/>
              <a:t>дистанционного обучения.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443063"/>
      </p:ext>
    </p:extLst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Элементарный состав</a:t>
            </a:r>
            <a:endParaRPr lang="ru-RU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711200" indent="-711200">
              <a:buBlip>
                <a:blip r:embed="rId2"/>
              </a:buBlip>
            </a:pPr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Углерод  – 50 – 55%</a:t>
            </a:r>
          </a:p>
          <a:p>
            <a:pPr marL="711200" indent="-711200">
              <a:buBlip>
                <a:blip r:embed="rId2"/>
              </a:buBlip>
            </a:pPr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Водород – 6,5 – 7,3%</a:t>
            </a:r>
          </a:p>
          <a:p>
            <a:pPr marL="711200" indent="-711200">
              <a:buBlip>
                <a:blip r:embed="rId2"/>
              </a:buBlip>
            </a:pPr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Азот – 15 – 18%</a:t>
            </a:r>
          </a:p>
          <a:p>
            <a:pPr marL="711200" indent="-711200">
              <a:buBlip>
                <a:blip r:embed="rId2"/>
              </a:buBlip>
            </a:pPr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Кислород – 21 – 24%</a:t>
            </a:r>
          </a:p>
          <a:p>
            <a:pPr marL="711200" indent="-711200">
              <a:buBlip>
                <a:blip r:embed="rId2"/>
              </a:buBlip>
            </a:pPr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Сера – до 2,4%</a:t>
            </a:r>
          </a:p>
          <a:p>
            <a:pPr marL="711200" indent="-711200">
              <a:buBlip>
                <a:blip r:embed="rId2"/>
              </a:buBlip>
            </a:pPr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И золы до 0,5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% </a:t>
            </a:r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(Р, </a:t>
            </a:r>
            <a:r>
              <a:rPr lang="ru-RU" b="1" i="1" dirty="0" err="1" smtClean="0">
                <a:solidFill>
                  <a:schemeClr val="accent2">
                    <a:lumMod val="50000"/>
                  </a:schemeClr>
                </a:solidFill>
              </a:rPr>
              <a:t>Fе</a:t>
            </a:r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b="1" i="1" dirty="0" err="1" smtClean="0">
                <a:solidFill>
                  <a:schemeClr val="accent2">
                    <a:lumMod val="50000"/>
                  </a:schemeClr>
                </a:solidFill>
              </a:rPr>
              <a:t>Мg</a:t>
            </a:r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b="1" i="1" dirty="0" err="1" smtClean="0">
                <a:solidFill>
                  <a:schemeClr val="accent2">
                    <a:lumMod val="50000"/>
                  </a:schemeClr>
                </a:solidFill>
              </a:rPr>
              <a:t>Мn</a:t>
            </a:r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). </a:t>
            </a:r>
            <a:endParaRPr lang="ru-RU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500042"/>
            <a:ext cx="77724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Структуры белка</a:t>
            </a:r>
            <a:endParaRPr lang="ru-RU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34817" name="Picture 1" descr="C:\Documents and Settings\Оля\Рабочий стол\фото и рисунки\р24\08010502.jpg"/>
          <p:cNvPicPr>
            <a:picLocks noChangeAspect="1" noChangeArrowheads="1"/>
          </p:cNvPicPr>
          <p:nvPr/>
        </p:nvPicPr>
        <p:blipFill>
          <a:blip r:embed="rId2">
            <a:lum bright="-30000" contrast="40000"/>
          </a:blip>
          <a:srcRect/>
          <a:stretch>
            <a:fillRect/>
          </a:stretch>
        </p:blipFill>
        <p:spPr bwMode="auto">
          <a:xfrm>
            <a:off x="642909" y="1928802"/>
            <a:ext cx="7966303" cy="4286280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34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85728"/>
            <a:ext cx="8572560" cy="314327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Первичная структура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 – линейная последовательность в расположении аминокислотных остатков в одной или нескольких полипептидных цепях составляющих молекулу белка.</a:t>
            </a:r>
          </a:p>
          <a:p>
            <a:pPr marL="0" indent="0" algn="ctr">
              <a:buNone/>
            </a:pPr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</a:rPr>
              <a:t>Пептидная связь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открыта в 1888г. профессором А.Я.Данилевским.</a:t>
            </a:r>
            <a:endParaRPr lang="ru-RU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9458" name="Picture 2" descr="Рис. 1. Первичная структура белка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E5E5E5"/>
              </a:clrFrom>
              <a:clrTo>
                <a:srgbClr val="E5E5E5">
                  <a:alpha val="0"/>
                </a:srgbClr>
              </a:clrTo>
            </a:clrChange>
            <a:lum bright="-10000" contrast="10000"/>
          </a:blip>
          <a:srcRect/>
          <a:stretch>
            <a:fillRect/>
          </a:stretch>
        </p:blipFill>
        <p:spPr bwMode="auto">
          <a:xfrm>
            <a:off x="2000232" y="3571876"/>
            <a:ext cx="5000660" cy="295493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4">
                <a:lumMod val="5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1048-9.jpg"/>
          <p:cNvPicPr>
            <a:picLocks noChangeAspect="1" noChangeArrowheads="1"/>
          </p:cNvPicPr>
          <p:nvPr/>
        </p:nvPicPr>
        <p:blipFill>
          <a:blip r:embed="rId2">
            <a:lum bright="-20000" contrast="40000"/>
          </a:blip>
          <a:srcRect/>
          <a:stretch>
            <a:fillRect/>
          </a:stretch>
        </p:blipFill>
        <p:spPr bwMode="auto">
          <a:xfrm>
            <a:off x="500034" y="928670"/>
            <a:ext cx="8143932" cy="472251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4">
                <a:lumMod val="5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214290"/>
            <a:ext cx="8643998" cy="181588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Вторичная структура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- закручивание полипептидной линейной цепи в спираль – спиралевидная структура. (за счет множества водородных связей) может быть </a:t>
            </a:r>
            <a:r>
              <a:rPr lang="el-GR" sz="2800" dirty="0" smtClean="0">
                <a:solidFill>
                  <a:schemeClr val="accent2">
                    <a:lumMod val="50000"/>
                  </a:schemeClr>
                </a:solidFill>
                <a:latin typeface="Cambria Math"/>
                <a:ea typeface="Cambria Math"/>
              </a:rPr>
              <a:t>α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Cambria Math"/>
                <a:ea typeface="Cambria Math"/>
              </a:rPr>
              <a:t> и </a:t>
            </a:r>
            <a:r>
              <a:rPr lang="el-GR" sz="2800" dirty="0" smtClean="0">
                <a:solidFill>
                  <a:schemeClr val="accent2">
                    <a:lumMod val="50000"/>
                  </a:schemeClr>
                </a:solidFill>
                <a:latin typeface="Cambria Math"/>
                <a:ea typeface="Cambria Math"/>
              </a:rPr>
              <a:t>β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Cambria Math"/>
                <a:ea typeface="Cambria Math"/>
              </a:rPr>
              <a:t>-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ea typeface="Cambria Math"/>
              </a:rPr>
              <a:t>спираль</a:t>
            </a:r>
            <a:endParaRPr lang="ru-RU" sz="280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8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124" y="4000504"/>
            <a:ext cx="4453628" cy="250982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4">
                <a:lumMod val="5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050" name="Picture 2" descr="img10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2500306"/>
            <a:ext cx="4018388" cy="257176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3">
                <a:lumMod val="5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428604"/>
            <a:ext cx="8572560" cy="62324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55600" lvl="0" indent="-355600">
              <a:buBlip>
                <a:blip r:embed="rId2"/>
              </a:buBlip>
            </a:pPr>
            <a:r>
              <a:rPr lang="ru-RU" sz="2100" b="1" i="1" dirty="0" err="1" smtClean="0">
                <a:solidFill>
                  <a:schemeClr val="accent2">
                    <a:lumMod val="50000"/>
                  </a:schemeClr>
                </a:solidFill>
              </a:rPr>
              <a:t>α-спирали </a:t>
            </a:r>
            <a:r>
              <a:rPr lang="ru-RU" sz="2100" b="1" dirty="0" smtClean="0">
                <a:solidFill>
                  <a:schemeClr val="accent2">
                    <a:lumMod val="50000"/>
                  </a:schemeClr>
                </a:solidFill>
              </a:rPr>
              <a:t>— плотные витки вокруг длинной оси молекулы, один виток составляют 4 аминокислотных остатка, спираль стабилизирована водородными связями между H и O пептидных групп, отстоящих друг от друга на 4 звена. Спираль построена исключительно из одного типа стереоизомеров аминокислот (L), хотя она может быть как левозакрученной, так и правозакрученной, в белках преобладает правозакрученная. </a:t>
            </a:r>
          </a:p>
          <a:p>
            <a:pPr marL="355600" lvl="0" indent="-355600">
              <a:buBlip>
                <a:blip r:embed="rId2"/>
              </a:buBlip>
            </a:pPr>
            <a:r>
              <a:rPr lang="ru-RU" sz="2100" b="1" i="1" dirty="0" err="1" smtClean="0">
                <a:solidFill>
                  <a:schemeClr val="accent2">
                    <a:lumMod val="50000"/>
                  </a:schemeClr>
                </a:solidFill>
              </a:rPr>
              <a:t>β-листы </a:t>
            </a:r>
            <a:r>
              <a:rPr lang="ru-RU" sz="2100" b="1" dirty="0" smtClean="0">
                <a:solidFill>
                  <a:schemeClr val="accent2">
                    <a:lumMod val="50000"/>
                  </a:schemeClr>
                </a:solidFill>
              </a:rPr>
              <a:t>(складчатые слои) — несколько зигзагообразных полипептидных цепей, в которых водородные связи образуются между относительно удалёнными друг от друга в первичной структуре аминокислотами или разными цепями белка, а не близко расположенными, как имеет место в </a:t>
            </a:r>
            <a:r>
              <a:rPr lang="ru-RU" sz="2100" b="1" dirty="0" err="1" smtClean="0">
                <a:solidFill>
                  <a:schemeClr val="accent2">
                    <a:lumMod val="50000"/>
                  </a:schemeClr>
                </a:solidFill>
              </a:rPr>
              <a:t>α-спирали</a:t>
            </a:r>
            <a:r>
              <a:rPr lang="ru-RU" sz="2100" b="1" dirty="0" smtClean="0">
                <a:solidFill>
                  <a:schemeClr val="accent2">
                    <a:lumMod val="50000"/>
                  </a:schemeClr>
                </a:solidFill>
              </a:rPr>
              <a:t>. Эти цепи обычно направлены N-концами в противоположные стороны (</a:t>
            </a:r>
            <a:r>
              <a:rPr lang="ru-RU" sz="2100" b="1" dirty="0" err="1" smtClean="0">
                <a:solidFill>
                  <a:schemeClr val="accent2">
                    <a:lumMod val="50000"/>
                  </a:schemeClr>
                </a:solidFill>
              </a:rPr>
              <a:t>антипараллельная</a:t>
            </a:r>
            <a:r>
              <a:rPr lang="ru-RU" sz="2100" b="1" dirty="0" smtClean="0">
                <a:solidFill>
                  <a:schemeClr val="accent2">
                    <a:lumMod val="50000"/>
                  </a:schemeClr>
                </a:solidFill>
              </a:rPr>
              <a:t> ориентация). Для образования </a:t>
            </a:r>
            <a:r>
              <a:rPr lang="ru-RU" sz="2100" b="1" dirty="0" err="1" smtClean="0">
                <a:solidFill>
                  <a:schemeClr val="accent2">
                    <a:lumMod val="50000"/>
                  </a:schemeClr>
                </a:solidFill>
              </a:rPr>
              <a:t>β-листов </a:t>
            </a:r>
            <a:r>
              <a:rPr lang="ru-RU" sz="2100" b="1" dirty="0" smtClean="0">
                <a:solidFill>
                  <a:schemeClr val="accent2">
                    <a:lumMod val="50000"/>
                  </a:schemeClr>
                </a:solidFill>
              </a:rPr>
              <a:t>важны небольшие размеры R-групп аминокислот, преобладают обычно глицин и аланин. 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14348" y="857232"/>
            <a:ext cx="7786742" cy="48320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Третичная структура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- упаковка вторичной спирали в глобулу – глобулярная структура зависит от первичной структуры, за счет: </a:t>
            </a:r>
          </a:p>
          <a:p>
            <a:pPr marL="514350" indent="-514350">
              <a:buAutoNum type="arabicParenR"/>
            </a:pPr>
            <a:r>
              <a:rPr lang="ru-RU" sz="2800" dirty="0" err="1" smtClean="0">
                <a:solidFill>
                  <a:schemeClr val="accent2">
                    <a:lumMod val="50000"/>
                  </a:schemeClr>
                </a:solidFill>
              </a:rPr>
              <a:t>Дисульфидные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 мостики </a:t>
            </a:r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</a:rPr>
              <a:t>(-S – S -);</a:t>
            </a:r>
          </a:p>
          <a:p>
            <a:pPr marL="514350" indent="-514350">
              <a:buAutoNum type="arabicParenR"/>
            </a:pP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Солевые мостики за счет связей между </a:t>
            </a:r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</a:rPr>
              <a:t>СООН и NН</a:t>
            </a:r>
            <a:r>
              <a:rPr lang="ru-RU" sz="2800" b="1" i="1" baseline="-25000" dirty="0" smtClean="0">
                <a:solidFill>
                  <a:schemeClr val="accent2">
                    <a:lumMod val="50000"/>
                  </a:schemeClr>
                </a:solidFill>
              </a:rPr>
              <a:t>2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;</a:t>
            </a:r>
          </a:p>
          <a:p>
            <a:pPr marL="514350" indent="-514350">
              <a:buAutoNum type="arabicParenR"/>
            </a:pP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гидрофобные связи при взаимодействии радикалов. При этом могут образовываться глобулярные и фибриллярные белки.</a:t>
            </a:r>
            <a:endParaRPr lang="ru-RU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441</TotalTime>
  <Words>977</Words>
  <Application>Microsoft Office PowerPoint</Application>
  <PresentationFormat>Экран (4:3)</PresentationFormat>
  <Paragraphs>122</Paragraphs>
  <Slides>29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8" baseType="lpstr">
      <vt:lpstr>Arial</vt:lpstr>
      <vt:lpstr>Calibri</vt:lpstr>
      <vt:lpstr>Cambria Math</vt:lpstr>
      <vt:lpstr>Century Gothic</vt:lpstr>
      <vt:lpstr>Georgia</vt:lpstr>
      <vt:lpstr>Symbol</vt:lpstr>
      <vt:lpstr>Times New Roman</vt:lpstr>
      <vt:lpstr>Tunga</vt:lpstr>
      <vt:lpstr>Тема Office</vt:lpstr>
      <vt:lpstr>Белки     </vt:lpstr>
      <vt:lpstr>Определение </vt:lpstr>
      <vt:lpstr>Элементарный состав</vt:lpstr>
      <vt:lpstr>Структуры белка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Глобулярные белки</vt:lpstr>
      <vt:lpstr>Фибриллярные белки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Примеры белков и их функций в организме</vt:lpstr>
      <vt:lpstr>Модель тубулина. Из этого белка построены микротрубочки. Они поддерживают форму клеток, перемещают цитоплазму и органеллы, растаскивают хромосомы при делении направляют потоки веществ</vt:lpstr>
      <vt:lpstr>Модель альбумина из плазмы крови. В крови альбумин переносит жирные кислоты, пигменты и другие вещества</vt:lpstr>
      <vt:lpstr>Коллаген — белок соединительной ткани. Рисунок и фотография волокна соединительной ткани</vt:lpstr>
      <vt:lpstr>Спасибо за внимание 1. по данной презентации подготовить доклад. К дифференцированному зачету будут допущены студенты сдавшие все темы начиная с момента начала дистанционного обучения.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Белки </dc:title>
  <dc:creator>Оля</dc:creator>
  <cp:lastModifiedBy>Admin</cp:lastModifiedBy>
  <cp:revision>56</cp:revision>
  <dcterms:created xsi:type="dcterms:W3CDTF">2008-05-04T16:52:35Z</dcterms:created>
  <dcterms:modified xsi:type="dcterms:W3CDTF">2020-06-17T05:33:32Z</dcterms:modified>
</cp:coreProperties>
</file>