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8" y="7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7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48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891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6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505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2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7758AE-D294-45D3-A504-B5A7C3034F2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74684A-A153-44BB-AE8B-7DE8E0A5062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B0C902-8FBD-4431-9CE2-D6534B9318A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98923-C3B0-4192-BE5B-30ABA9AC0FB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FC1F1-C417-4488-B833-2C3E35FC26C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5BB3C-8F7B-4EBE-A2EB-45A5CB5F6F1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DAD8B3-ECD4-45BA-AB79-C04AAA09F03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451E1-8421-436B-AF45-0F3E060993A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4992E-91AE-4B0D-AC46-90D4EF525FB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F7E24-5212-4F97-A0A6-84FD16686AD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E46375-74A5-4248-B7E0-C3D70963813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CC"/>
            </a:gs>
            <a:gs pos="50000">
              <a:srgbClr val="99FF33"/>
            </a:gs>
            <a:gs pos="100000">
              <a:srgbClr val="FF66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Segoe UI" charset="0"/>
              </a:defRPr>
            </a:lvl1pPr>
          </a:lstStyle>
          <a:p>
            <a:fld id="{B13A366F-8BCC-4CB6-BC17-41D36A87621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685800" y="9906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5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Писатели </a:t>
            </a:r>
            <a:r>
              <a:rPr lang="en-US" altLang="ru-RU" sz="5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XX-XXI</a:t>
            </a:r>
            <a:r>
              <a:rPr lang="ru-RU" altLang="ru-RU" sz="5400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века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066800" y="3048000"/>
            <a:ext cx="7848600" cy="184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ts val="70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280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447800"/>
            <a:ext cx="4419600" cy="326866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поколение молодых писателей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534400" cy="457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800"/>
              </a:spcBef>
              <a:buSzPct val="100000"/>
              <a:defRPr/>
            </a:pPr>
            <a:r>
              <a:rPr lang="ru-RU" altLang="ru-RU" sz="3200" smtClean="0"/>
              <a:t>   </a:t>
            </a:r>
            <a:r>
              <a:rPr lang="ru-RU" altLang="ru-RU" sz="3200" b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поколение молодых писателей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ru-RU" altLang="ru-RU" sz="3200" b="1" smtClean="0"/>
              <a:t>   </a:t>
            </a:r>
            <a:r>
              <a:rPr lang="ru-RU" altLang="ru-RU" sz="3200" smtClean="0"/>
              <a:t>В конце 1990-х годов появляется другое поколение совсем молодых писателей. Русская литература открывает новые литературные имена таких ярких прозаиков, как – </a:t>
            </a:r>
            <a:r>
              <a:rPr lang="ru-RU" altLang="ru-RU" sz="3200" b="1" smtClean="0"/>
              <a:t>Д. Гуцко, А. Геласимов,  И. Стогоff, С. Шаргунов, И. Кочергин, Р. Сенчин, З. Прилепин. </a:t>
            </a:r>
            <a:br>
              <a:rPr lang="ru-RU" altLang="ru-RU" sz="3200" b="1" smtClean="0"/>
            </a:br>
            <a:endParaRPr lang="ru-RU" altLang="ru-RU" sz="3200" b="1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0" y="274638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поколение молодых писателей</a:t>
            </a:r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2305050" y="1990725"/>
            <a:ext cx="4322763" cy="3219450"/>
            <a:chOff x="1452" y="1254"/>
            <a:chExt cx="2723" cy="2028"/>
          </a:xfrm>
        </p:grpSpPr>
        <p:pic>
          <p:nvPicPr>
            <p:cNvPr id="25604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52" y="1254"/>
              <a:ext cx="2723" cy="2028"/>
            </a:xfrm>
            <a:prstGeom prst="rect">
              <a:avLst/>
            </a:prstGeom>
            <a:noFill/>
            <a:ln w="12600" cap="sq">
              <a:solidFill>
                <a:srgbClr val="000000"/>
              </a:solidFill>
              <a:miter lim="800000"/>
              <a:headEnd/>
              <a:tailEnd/>
            </a:ln>
            <a:effectLst/>
          </p:spPr>
        </p:pic>
        <p:sp>
          <p:nvSpPr>
            <p:cNvPr id="25605" name="Text Box 4"/>
            <p:cNvSpPr txBox="1">
              <a:spLocks noChangeArrowheads="1"/>
            </p:cNvSpPr>
            <p:nvPr/>
          </p:nvSpPr>
          <p:spPr bwMode="auto">
            <a:xfrm>
              <a:off x="1452" y="1254"/>
              <a:ext cx="2723" cy="20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Особое явление - феномен литературных премий</a:t>
            </a:r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eaLnBrk="1" hangingPunct="1"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000">
                <a:solidFill>
                  <a:srgbClr val="000000"/>
                </a:solidFill>
              </a:rPr>
              <a:t>              Литературные премии ставят своей целью воздействовать на литературный процесс, открывать новые имена. В настоящее время в России существует несколько сот литературных премий. </a:t>
            </a:r>
          </a:p>
          <a:p>
            <a:pPr marL="342900" indent="-341313" eaLnBrk="1" hangingPunct="1"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000" b="1">
                <a:solidFill>
                  <a:srgbClr val="000000"/>
                </a:solidFill>
              </a:rPr>
              <a:t>              Самые значимые литературные премии.</a:t>
            </a:r>
            <a:br>
              <a:rPr lang="ru-RU" altLang="ru-RU" sz="2000" b="1">
                <a:solidFill>
                  <a:srgbClr val="000000"/>
                </a:solidFill>
              </a:rPr>
            </a:br>
            <a:r>
              <a:rPr lang="ru-RU" altLang="ru-RU" sz="2000" b="1">
                <a:solidFill>
                  <a:srgbClr val="000000"/>
                </a:solidFill>
              </a:rPr>
              <a:t>В 1991 году</a:t>
            </a:r>
            <a:r>
              <a:rPr lang="ru-RU" altLang="ru-RU" sz="2000">
                <a:solidFill>
                  <a:srgbClr val="000000"/>
                </a:solidFill>
              </a:rPr>
              <a:t> по британскому образцу </a:t>
            </a:r>
            <a:r>
              <a:rPr lang="ru-RU" altLang="ru-RU" sz="2000" b="1">
                <a:solidFill>
                  <a:srgbClr val="000000"/>
                </a:solidFill>
              </a:rPr>
              <a:t>был основан Русский Букер – первая негосударственная премия в России после 1917 года.</a:t>
            </a:r>
            <a:r>
              <a:rPr lang="ru-RU" altLang="ru-RU" sz="2000">
                <a:solidFill>
                  <a:srgbClr val="000000"/>
                </a:solidFill>
              </a:rPr>
              <a:t> Цель премии – «привлечь внимание читающей публики к серьезной прозе, обеспечить коммерческий успех книг. Премия «Букер», вручается за лучший отечественный роман года, написанный на русском языке, независимо от места его издания. Отличительная особенность: акцент на диссидентской литературе.      За 20 лет существования премии </a:t>
            </a:r>
            <a:r>
              <a:rPr lang="ru-RU" altLang="ru-RU" sz="2000" b="1">
                <a:solidFill>
                  <a:srgbClr val="000000"/>
                </a:solidFill>
              </a:rPr>
              <a:t>ее победителями стали такие известные писатели, как В.Аксенов, Г.Владимов, В.Маканин, Б.Окуджава, Л.Улицкая </a:t>
            </a:r>
            <a:r>
              <a:rPr lang="ru-RU" altLang="ru-RU" sz="2000">
                <a:solidFill>
                  <a:srgbClr val="000000"/>
                </a:solidFill>
              </a:rPr>
              <a:t>и другие.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32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Самая молодая литературная премия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551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600"/>
              </a:spcBef>
              <a:buSzPct val="100000"/>
              <a:defRPr/>
            </a:pPr>
            <a:r>
              <a:rPr lang="ru-RU" altLang="ru-RU" sz="2400" b="1" smtClean="0"/>
              <a:t>        </a:t>
            </a:r>
            <a:r>
              <a:rPr lang="ru-RU" altLang="ru-RU" sz="2400" b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Самая молодая литературная премия, основанная в 2005 году, - «Большая книга»</a:t>
            </a:r>
          </a:p>
          <a:p>
            <a:pPr eaLnBrk="1" hangingPunct="1">
              <a:spcBef>
                <a:spcPts val="600"/>
              </a:spcBef>
              <a:buSzPct val="100000"/>
              <a:defRPr/>
            </a:pPr>
            <a:r>
              <a:rPr lang="ru-RU" altLang="ru-RU" sz="2400" b="1" smtClean="0"/>
              <a:t>        Самая значимая и главная литературная премия страны по величине вознаграждения. </a:t>
            </a:r>
          </a:p>
          <a:p>
            <a:pPr eaLnBrk="1" hangingPunct="1">
              <a:spcBef>
                <a:spcPts val="600"/>
              </a:spcBef>
              <a:buSzPct val="100000"/>
              <a:defRPr/>
            </a:pPr>
            <a:r>
              <a:rPr lang="ru-RU" altLang="ru-RU" sz="2400" b="1" smtClean="0"/>
              <a:t>         </a:t>
            </a:r>
            <a:r>
              <a:rPr lang="ru-RU" altLang="ru-RU" sz="2400" smtClean="0"/>
              <a:t>1 премия – 3 млн. рублей, 2 премия – 1,5 млн. руб., </a:t>
            </a:r>
          </a:p>
          <a:p>
            <a:pPr eaLnBrk="1" hangingPunct="1">
              <a:spcBef>
                <a:spcPts val="600"/>
              </a:spcBef>
              <a:buSzPct val="100000"/>
              <a:defRPr/>
            </a:pPr>
            <a:r>
              <a:rPr lang="ru-RU" altLang="ru-RU" sz="2400" smtClean="0"/>
              <a:t>    3 премия – 1 млн. руб. Денежную составляющую в основном обеспечивает «Газпром». Премирование не только художественных произведений, но и литературы в жанре нон-фикшн (беллетризованные биографии великих людей). </a:t>
            </a:r>
          </a:p>
          <a:p>
            <a:pPr eaLnBrk="1" hangingPunct="1">
              <a:spcBef>
                <a:spcPts val="600"/>
              </a:spcBef>
              <a:buSzPct val="100000"/>
              <a:defRPr/>
            </a:pPr>
            <a:r>
              <a:rPr lang="ru-RU" altLang="ru-RU" sz="2400" b="1" smtClean="0"/>
              <a:t>        Вторая в мире после Нобелевской.</a:t>
            </a:r>
            <a:r>
              <a:rPr lang="ru-RU" altLang="ru-RU" sz="2400" smtClean="0"/>
              <a:t>  У «Большой книги» самый высокий рейтинг.  Она «раскручивает» писательские имена.  Она делает скромных писателей «медийными» персонами, приковывает к ним внимание.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835025"/>
            <a:ext cx="6000750" cy="445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Эксперименты в литературе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700"/>
              </a:spcBef>
              <a:buSzPct val="100000"/>
              <a:defRPr/>
            </a:pPr>
            <a:r>
              <a:rPr lang="ru-RU" altLang="ru-RU" sz="2800" b="1" smtClean="0"/>
              <a:t>        Пережив «переходный период», литература стала развиваться интересней, в ней начался откровенный эксперимент, пришли новые темы и направления.</a:t>
            </a:r>
            <a:br>
              <a:rPr lang="ru-RU" altLang="ru-RU" sz="2800" b="1" smtClean="0"/>
            </a:br>
            <a:r>
              <a:rPr lang="ru-RU" altLang="ru-RU" sz="2800" b="1" smtClean="0"/>
              <a:t>     Сегодня литературный процесс включает в себя множество направлений: 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ru-RU" altLang="ru-RU" sz="2800" b="1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светский реализм, массовая литература, литература для клерков, блоггеровская литература, роман - антиутопия, постмодернизм.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ru-RU" altLang="ru-RU" sz="32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43400" cy="32766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27525" y="3048000"/>
            <a:ext cx="4816475" cy="38100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0"/>
            <a:ext cx="3941763" cy="2971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2971800"/>
            <a:ext cx="91440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500"/>
              </a:spcBef>
              <a:buSzPct val="100000"/>
              <a:defRPr/>
            </a:pPr>
            <a:r>
              <a:rPr lang="ru-RU" altLang="ru-RU" sz="2000" b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Разновидностью массовой литературы является бестселлер. </a:t>
            </a:r>
          </a:p>
          <a:p>
            <a:pPr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2000" i="1" smtClean="0"/>
              <a:t>Рейтинговые списки продажи книги, большие тиражи. Бестселлеры являются той литературой массового спроса, что востребуется в первую очередь. Бестселлер отнюдь не только дешёвое чтиво, в списках наиболее ходовых книг числятся и истинно замечательные образцы массовой литературы. </a:t>
            </a:r>
          </a:p>
          <a:p>
            <a:pPr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2000" b="1" smtClean="0"/>
              <a:t>Среди наиболее интересных, читаемых книг числятся такие авторы – Татьяна Устинова, Полина Дашкова, Сергей Лукьяненко, Евгений Гришковец, Дарья Донцова, Борис Акунин, Александра Маринина.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Современный литературный процесс рубежа XX - XXI веков 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529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700"/>
              </a:spcBef>
              <a:buSzPct val="100000"/>
              <a:defRPr/>
            </a:pPr>
            <a:r>
              <a:rPr lang="ru-RU" altLang="ru-RU" sz="2800" b="1" smtClean="0"/>
              <a:t>       </a:t>
            </a:r>
            <a:r>
              <a:rPr lang="ru-RU" altLang="ru-RU" sz="2800" b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Современный литературный процесс рубежа XX - XXI веков заслуживает особого внимания:</a:t>
            </a:r>
            <a:br>
              <a:rPr lang="ru-RU" altLang="ru-RU" sz="2800" b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altLang="ru-RU" sz="2800" smtClean="0"/>
              <a:t>1) литература конца века подводит итог художественным и эстетическим исканиям всего столетия;                                                                                           2) новейшая литература помогает понять всю сложность и дискуссионность нашей действительности;                                                                                 3) своими экспериментами и художественными открытиями она намечает перспективу развития литературы XXI века.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ru-RU" altLang="ru-RU" sz="28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Литература рубежа XX –XXI веков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14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eaLnBrk="1" hangingPunct="1">
              <a:lnSpc>
                <a:spcPct val="90000"/>
              </a:lnSpc>
              <a:spcBef>
                <a:spcPts val="8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3200">
                <a:solidFill>
                  <a:srgbClr val="000000"/>
                </a:solidFill>
              </a:rPr>
              <a:t>         С 1990 года – это литература переходного периода. Переход от советской литературы подцензурной к существованию литературы в совершенно иных условиях свободы слова. Современный литературный процесс XXI века сопоставляют с литературным процессом начала XX века – с серебряным веком и литературой двадцатых годов.</a:t>
            </a:r>
            <a:br>
              <a:rPr lang="ru-RU" altLang="ru-RU" sz="3200">
                <a:solidFill>
                  <a:srgbClr val="000000"/>
                </a:solidFill>
              </a:rPr>
            </a:br>
            <a:endParaRPr lang="ru-RU" altLang="ru-RU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Неповторимые личности</a:t>
            </a:r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 b="1">
                <a:solidFill>
                  <a:srgbClr val="000000"/>
                </a:solidFill>
              </a:rPr>
              <a:t>Утонченная Людмила Улицкая, возведенный почитателями в ранг провидца и гуру Виктор Пелевин, гранд-мастер отечественного интеллектуального детектива Борис Акунин, молодой писатель Дмитрий Глуховский. Это авторы, которые делают настоящую русскую литературу. 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 b="1">
                <a:solidFill>
                  <a:srgbClr val="000000"/>
                </a:solidFill>
              </a:rPr>
              <a:t>Неповторимые личности творят неповторимую литературу, что было всегда характерно для живой и свободной русской литературы.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4000">
                <a:solidFill>
                  <a:srgbClr val="660033"/>
                </a:solidFill>
              </a:rPr>
              <a:t>Информационные источники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1" hangingPunct="1">
              <a:spcBef>
                <a:spcPts val="800"/>
              </a:spcBef>
              <a:buClr>
                <a:srgbClr val="009999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3200">
                <a:solidFill>
                  <a:srgbClr val="009999"/>
                </a:solidFill>
                <a:hlinkClick r:id="rId3"/>
              </a:rPr>
              <a:t>http://images.yandex.ru/</a:t>
            </a:r>
          </a:p>
          <a:p>
            <a:pPr marL="341313" indent="-341313" eaLnBrk="1" hangingPunct="1">
              <a:spcBef>
                <a:spcPts val="80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3200">
              <a:solidFill>
                <a:srgbClr val="660033"/>
              </a:solidFill>
            </a:endParaRPr>
          </a:p>
          <a:p>
            <a:pPr marL="341313" indent="-341313" eaLnBrk="1" hangingPunct="1">
              <a:spcBef>
                <a:spcPts val="800"/>
              </a:spcBef>
              <a:buClr>
                <a:srgbClr val="660033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320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524000"/>
            <a:ext cx="6553200" cy="49498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Виктор Астафьев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Первая – половина 90-х годов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22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400">
                <a:solidFill>
                  <a:srgbClr val="000000"/>
                </a:solidFill>
              </a:rPr>
              <a:t>В 1-й – половине 90-х годов, в перестроечную эпоху, Россия испытывает литературный бум. Гласность, полная отмена политической цензуры привели к обилию переводной зарубежной литературы, мы все стали зачитываться детективами Чейза, Агаты Кристи. К нам вернулась запрещенная в советских условиях русская литература. «Возвращенная литература» - роман Солженицына «Архипелаг ГУЛАГ», Борис Пастернак «Доктор Живаго», Михаил Булгаков «Собачье сердце», «Дети Арбата А. Рыбакова, проза И.Бабеля, А. Платонова и многих других.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 «поколения» современных писателей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1600200"/>
            <a:ext cx="8991600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ru-RU" altLang="ru-RU" sz="3200" b="1" smtClean="0"/>
              <a:t>        </a:t>
            </a:r>
            <a:r>
              <a:rPr lang="ru-RU" altLang="ru-RU" sz="3200" b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поколение современных писателей </a:t>
            </a:r>
            <a:r>
              <a:rPr lang="ru-RU" altLang="ru-RU" sz="3200" smtClean="0"/>
              <a:t>Писатели-шестидесятники, которые ворвались в литературу во время оттепели 1960- х годов, символы своего времени – </a:t>
            </a:r>
            <a:r>
              <a:rPr lang="ru-RU" altLang="ru-RU" sz="3200" b="1" smtClean="0"/>
              <a:t>В.Аксенов,</a:t>
            </a:r>
            <a:r>
              <a:rPr lang="ru-RU" altLang="ru-RU" sz="3200" smtClean="0"/>
              <a:t> </a:t>
            </a:r>
            <a:r>
              <a:rPr lang="ru-RU" altLang="ru-RU" sz="3200" b="1" smtClean="0"/>
              <a:t>В.Войнович, Ф.Искандер, В. Распутин.</a:t>
            </a:r>
            <a:r>
              <a:rPr lang="ru-RU" altLang="ru-RU" sz="3200" smtClean="0"/>
              <a:t> Сегодня – это признанные классики современной литературы, отличающиеся иронической ностальгией и приверженностью к мемуарному жанру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ru-RU" altLang="ru-RU" sz="32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143000"/>
            <a:ext cx="5140325" cy="388620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40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поколение - авторы поколения 1970-х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6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ru-RU" altLang="ru-RU" sz="320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2 поколение - авторы поколения 1970-х, </a:t>
            </a:r>
            <a:r>
              <a:rPr lang="ru-RU" altLang="ru-RU" sz="3200" smtClean="0"/>
              <a:t>дети победителей войны, советское поколение. Уже писали в условиях творческой несвободы. Это – </a:t>
            </a:r>
            <a:r>
              <a:rPr lang="ru-RU" altLang="ru-RU" sz="3200" b="1" smtClean="0"/>
              <a:t>В.Ерофеев, А.Битов, В.Маканин, Л.Петрушевская, В.Токарева.</a:t>
            </a:r>
            <a:r>
              <a:rPr lang="ru-RU" altLang="ru-RU" sz="3200" smtClean="0"/>
              <a:t> Для них актуальным и близким стала фраза «Человек хорош, обстоятельства плохи».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ru-RU" altLang="ru-RU" sz="32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447800"/>
            <a:ext cx="4883150" cy="3209925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ru-RU" sz="44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поколение писателей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16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ru-RU" altLang="ru-RU" sz="3200" b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3 поколение писателей</a:t>
            </a:r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ru-RU" altLang="ru-RU" sz="3200" b="1" smtClean="0"/>
              <a:t>  </a:t>
            </a:r>
            <a:r>
              <a:rPr lang="ru-RU" altLang="ru-RU" sz="3200" smtClean="0"/>
              <a:t> С перестройкой в литературу пришло новое поколение писателей – </a:t>
            </a:r>
            <a:r>
              <a:rPr lang="ru-RU" altLang="ru-RU" sz="3200" b="1" smtClean="0"/>
              <a:t>В.Пелевин, Т.Толстая, Л.Улицкая, О.Славникова, В.Сорокин.</a:t>
            </a:r>
            <a:r>
              <a:rPr lang="ru-RU" altLang="ru-RU" sz="3200" smtClean="0"/>
              <a:t> Начали работать без цензуры, свободно осваивая литературные эксперименты, затрагивали запретные ранее темы. </a:t>
            </a:r>
            <a:br>
              <a:rPr lang="ru-RU" altLang="ru-RU" sz="3200" smtClean="0"/>
            </a:br>
            <a:r>
              <a:rPr lang="ru-RU" altLang="ru-RU" sz="3200" smtClean="0"/>
              <a:t>    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/>
            </a:pPr>
            <a:endParaRPr lang="ru-RU" altLang="ru-RU" sz="32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710</Words>
  <PresentationFormat>On-screen Show (4:3)</PresentationFormat>
  <Paragraphs>39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Microsoft YaHei</vt:lpstr>
      <vt:lpstr>Times New Roman</vt:lpstr>
      <vt:lpstr>Segoe UI</vt:lpstr>
      <vt:lpstr>Тема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Windows User</cp:lastModifiedBy>
  <cp:revision>28</cp:revision>
  <cp:lastPrinted>1601-01-01T00:00:00Z</cp:lastPrinted>
  <dcterms:created xsi:type="dcterms:W3CDTF">1601-01-01T00:00:00Z</dcterms:created>
  <dcterms:modified xsi:type="dcterms:W3CDTF">2016-09-30T20:53:52Z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