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83" r:id="rId9"/>
    <p:sldId id="284" r:id="rId10"/>
    <p:sldId id="285" r:id="rId11"/>
    <p:sldId id="261" r:id="rId12"/>
    <p:sldId id="286" r:id="rId13"/>
    <p:sldId id="262" r:id="rId14"/>
    <p:sldId id="269" r:id="rId15"/>
    <p:sldId id="263" r:id="rId16"/>
    <p:sldId id="264" r:id="rId17"/>
    <p:sldId id="265" r:id="rId18"/>
    <p:sldId id="266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3" autoAdjust="0"/>
    <p:restoredTop sz="94660"/>
  </p:normalViewPr>
  <p:slideViewPr>
    <p:cSldViewPr>
      <p:cViewPr varScale="1">
        <p:scale>
          <a:sx n="103" d="100"/>
          <a:sy n="103" d="100"/>
        </p:scale>
        <p:origin x="23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6F442-2A30-47E3-9104-EC8635C1FA43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AB035-9051-4063-A60C-AB895EE802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27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9AB035-9051-4063-A60C-AB895EE802E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16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220" name="Rectangle 4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9221" name="Line 5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3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6575" y="6248400"/>
            <a:ext cx="20542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73E39E3A-A89D-4FC0-ADB6-0E18620F595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1200" y="6248400"/>
            <a:ext cx="2887663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8150" y="6257925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D89B6F6-3998-4C9B-B0FF-0102FF317E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08788" y="222250"/>
            <a:ext cx="2216150" cy="6446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0338" y="222250"/>
            <a:ext cx="6496050" cy="6446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338" y="222250"/>
            <a:ext cx="88519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63513" y="1828800"/>
            <a:ext cx="8861425" cy="4840288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3513" y="1828800"/>
            <a:ext cx="4354512" cy="484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1828800"/>
            <a:ext cx="4354513" cy="484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875" y="23813"/>
            <a:ext cx="9144000" cy="6842125"/>
          </a:xfrm>
          <a:prstGeom prst="rect">
            <a:avLst/>
          </a:prstGeom>
          <a:solidFill>
            <a:schemeClr val="bg1"/>
          </a:solidFill>
          <a:ln w="4445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blackWhite">
          <a:xfrm>
            <a:off x="98425" y="112713"/>
            <a:ext cx="8977313" cy="664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88925" y="1581150"/>
            <a:ext cx="8582025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60338" y="222250"/>
            <a:ext cx="8851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513" y="1828800"/>
            <a:ext cx="8861425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2pPr>
      <a:lvl3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3pPr>
      <a:lvl4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4pPr>
      <a:lvl5pPr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5pPr>
      <a:lvl6pPr marL="4572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6pPr>
      <a:lvl7pPr marL="9144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666633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ucoz.r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8352928" cy="5184576"/>
          </a:xfrm>
        </p:spPr>
        <p:txBody>
          <a:bodyPr/>
          <a:lstStyle/>
          <a:p>
            <a:r>
              <a:rPr lang="ru-RU" sz="2400" i="1" dirty="0" smtClean="0">
                <a:effectLst/>
              </a:rPr>
              <a:t>09.11.2020 ИС 2курс ОС</a:t>
            </a:r>
            <a:br>
              <a:rPr lang="ru-RU" sz="2400" i="1" dirty="0" smtClean="0">
                <a:effectLst/>
              </a:rPr>
            </a:br>
            <a:r>
              <a:rPr lang="ru-RU" sz="2400" i="1" dirty="0">
                <a:effectLst/>
              </a:rPr>
              <a:t/>
            </a:r>
            <a:br>
              <a:rPr lang="ru-RU" sz="2400" i="1" dirty="0">
                <a:effectLst/>
              </a:rPr>
            </a:br>
            <a:r>
              <a:rPr lang="ru-RU" sz="2400" i="1" dirty="0">
                <a:effectLst/>
              </a:rPr>
              <a:t/>
            </a:r>
            <a:br>
              <a:rPr lang="ru-RU" sz="2400" i="1" dirty="0">
                <a:effectLst/>
              </a:rPr>
            </a:br>
            <a:r>
              <a:rPr lang="ru-RU" sz="4800" i="1" dirty="0">
                <a:effectLst/>
              </a:rPr>
              <a:t/>
            </a:r>
            <a:br>
              <a:rPr lang="ru-RU" sz="4800" i="1" dirty="0">
                <a:effectLst/>
              </a:rPr>
            </a:br>
            <a:r>
              <a:rPr lang="ru-RU" sz="3600" i="1" dirty="0" smtClean="0">
                <a:effectLst/>
              </a:rPr>
              <a:t>Упрощенная </a:t>
            </a:r>
            <a:r>
              <a:rPr lang="ru-RU" sz="3600" i="1" dirty="0">
                <a:effectLst/>
              </a:rPr>
              <a:t>архитектура типовой микро-ЭВМ</a:t>
            </a:r>
            <a:r>
              <a:rPr lang="ru-RU" sz="3600" i="1" dirty="0" smtClean="0">
                <a:effectLst/>
              </a:rPr>
              <a:t>.</a:t>
            </a:r>
            <a:r>
              <a:rPr lang="ru-RU" sz="3600" dirty="0">
                <a:effectLst/>
              </a:rPr>
              <a:t> </a:t>
            </a: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r>
              <a:rPr lang="ru-RU" sz="3600" i="1" dirty="0" smtClean="0">
                <a:effectLst/>
              </a:rPr>
              <a:t>Структура </a:t>
            </a:r>
            <a:r>
              <a:rPr lang="ru-RU" sz="3600" i="1" dirty="0">
                <a:effectLst/>
              </a:rPr>
              <a:t>оперативной памяти. Адресация. Основные регистры</a:t>
            </a:r>
            <a:r>
              <a:rPr lang="ru-RU" sz="3600" i="1" dirty="0" smtClean="0">
                <a:effectLst/>
              </a:rPr>
              <a:t>.</a:t>
            </a:r>
            <a:br>
              <a:rPr lang="ru-RU" sz="3600" i="1" dirty="0" smtClean="0">
                <a:effectLst/>
              </a:rPr>
            </a:br>
            <a:r>
              <a:rPr lang="ru-RU" sz="3600" i="1" dirty="0" smtClean="0">
                <a:effectLst/>
              </a:rPr>
              <a:t>(</a:t>
            </a:r>
            <a:r>
              <a:rPr lang="ru-RU" sz="3600" i="1" smtClean="0">
                <a:effectLst/>
              </a:rPr>
              <a:t>4 часа)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4800" dirty="0" smtClean="0"/>
              <a:t/>
            </a:r>
            <a:br>
              <a:rPr lang="en-US" sz="48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Микропроцессор характеризуется:</a:t>
            </a:r>
          </a:p>
          <a:p>
            <a:r>
              <a:rPr lang="ru-RU" sz="1600" dirty="0"/>
              <a:t>1) тактовой частотой, определяющей максимальное время выполнения переключения элементов ЭВМ; </a:t>
            </a:r>
          </a:p>
          <a:p>
            <a:r>
              <a:rPr lang="ru-RU" sz="1600" dirty="0"/>
              <a:t>2) разрядностью, т.е. максимальным числом одновременно обрабатываемых двоичных разрядов. Разрядность МП обозначается m/n/k/ и включает: m - разрядность внутренних регистров, определяет принадлежность к тому или иному классу про n - разрядность шины данных, определяет скорость передачи информации; k - разрядность шины адреса, определяет размер адресного пространства. Например, МП i8088 характеризуется значениями m/n/k=16/8/20; </a:t>
            </a:r>
          </a:p>
          <a:p>
            <a:r>
              <a:rPr lang="ru-RU" sz="1600" dirty="0"/>
              <a:t>3) архитектурой. Понятие архитектуры микропроцессора включает в себя систему команд и способы адресации, возможность совмещения выполнения команд во времени, наличие дополнительных устройств в составе микропроцессора, принципы и режимы его работы. Выделяют понятия микроархитектуры и </a:t>
            </a:r>
            <a:r>
              <a:rPr lang="ru-RU" sz="1600" dirty="0" err="1"/>
              <a:t>макроархитектур</a:t>
            </a:r>
            <a:r>
              <a:rPr lang="ru-RU" sz="1600" dirty="0"/>
              <a:t>. Микроархитектура микропроцессора - это аппаратная организация и логическая структура микропроцессора, регистры, управляющие схемы, арифметико-логические устройства, запоминающие устройства и связывающие их информационные магистрали. </a:t>
            </a:r>
            <a:r>
              <a:rPr lang="ru-RU" sz="1600" dirty="0" err="1"/>
              <a:t>Макроархитектура</a:t>
            </a:r>
            <a:r>
              <a:rPr lang="ru-RU" sz="1600" dirty="0"/>
              <a:t> - это система команд, типы обрабатываемых данных, режимы адресации и принципы работы микропроцессора. В общем случае под архитектурой ЭВМ понимается абстрактное представление машины в терминах основных функциональных модулей, языка ЭВМ, структуры данных.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548680"/>
            <a:ext cx="54360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Основные характеристики микропроцессора</a:t>
            </a:r>
          </a:p>
        </p:txBody>
      </p:sp>
    </p:spTree>
    <p:extLst>
      <p:ext uri="{BB962C8B-B14F-4D97-AF65-F5344CB8AC3E}">
        <p14:creationId xmlns:p14="http://schemas.microsoft.com/office/powerpoint/2010/main" val="27923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39152" cy="5300662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Системная магистраль данных (шина).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Шина - совокупность проводников, предназначенных для обмена данными между различными устройствами компьютера. Шина - общий канал связи, по которому внутри устройства передаются данные; она используется совместно различными блоками системы. Для рабочих мест на основе микропроцессора Intel-80486 с интенсивным использованием графики (анимация, САПР) где требуется обеспечить высокую пропускную способность ввода – вывода для двух – трёх контроллеров, например, видеоконтроллера и контроллера дисков, целесообразно выбрать локальную </a:t>
            </a:r>
            <a:r>
              <a:rPr lang="ru-RU" sz="1600" dirty="0" err="1" smtClean="0"/>
              <a:t>видеошину</a:t>
            </a:r>
            <a:r>
              <a:rPr lang="ru-RU" sz="1600" dirty="0" smtClean="0"/>
              <a:t> VESA. При этом можно получить компьютер с высокопроизводительными видео- и дисковой системами. 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Шина VESA (или локальная шина, VL – шина) разработана ассоциацией VESA (</a:t>
            </a:r>
            <a:r>
              <a:rPr lang="ru-RU" sz="1600" dirty="0" err="1" smtClean="0"/>
              <a:t>Video</a:t>
            </a:r>
            <a:r>
              <a:rPr lang="ru-RU" sz="1600" dirty="0" smtClean="0"/>
              <a:t> </a:t>
            </a:r>
            <a:r>
              <a:rPr lang="ru-RU" sz="1600" dirty="0" err="1" smtClean="0"/>
              <a:t>Electronics</a:t>
            </a:r>
            <a:r>
              <a:rPr lang="ru-RU" sz="1600" dirty="0" smtClean="0"/>
              <a:t> </a:t>
            </a:r>
            <a:r>
              <a:rPr lang="ru-RU" sz="1600" dirty="0" err="1" smtClean="0"/>
              <a:t>Standards</a:t>
            </a:r>
            <a:r>
              <a:rPr lang="ru-RU" sz="1600" dirty="0" smtClean="0"/>
              <a:t> </a:t>
            </a:r>
            <a:r>
              <a:rPr lang="ru-RU" sz="1600" dirty="0" err="1" smtClean="0"/>
              <a:t>Association</a:t>
            </a:r>
            <a:r>
              <a:rPr lang="ru-RU" sz="1600" dirty="0" smtClean="0"/>
              <a:t>). Эта шина обеспечивает более дешевое  и более эффективное подключение высокоскоростных внешних устройств, поддерживая непосредственный доступ центрального процессора к соответствующим контроллерам (видеоконтроллерам, контроллерам жестких дисков, адаптерам локальной сети). Для использования остальных устройств на компьютер устанавливается другая шина EISA. Благодаря разработанным ассоциациям VESA правилам «шинного арбитража» эти шины могут сосуществовать в одном компьютере не мешая друг другу. Компьютеры с шинами VESA и EISA часто называют «VESA/ EISA».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00174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Одно и многопроцессорная архитектура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124744"/>
            <a:ext cx="7218736" cy="541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8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Структура оперативной памяти.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500" dirty="0" smtClean="0"/>
              <a:t>Оперативная память (RAM, ОЗУ) обеспечивает работу с программным обеспечением. Из неё процессор и сопроцессор берут программы и исходные данные для обработки, в нее же записываются полученные результаты. Английское название RAM – </a:t>
            </a:r>
            <a:r>
              <a:rPr lang="ru-RU" sz="1500" dirty="0" err="1" smtClean="0"/>
              <a:t>Random</a:t>
            </a:r>
            <a:r>
              <a:rPr lang="ru-RU" sz="1500" dirty="0" smtClean="0"/>
              <a:t> </a:t>
            </a:r>
            <a:r>
              <a:rPr lang="ru-RU" sz="1500" dirty="0" err="1" smtClean="0"/>
              <a:t>Access</a:t>
            </a:r>
            <a:r>
              <a:rPr lang="ru-RU" sz="1500" dirty="0" smtClean="0"/>
              <a:t> </a:t>
            </a:r>
            <a:r>
              <a:rPr lang="ru-RU" sz="1500" dirty="0" err="1" smtClean="0"/>
              <a:t>Memory</a:t>
            </a:r>
            <a:r>
              <a:rPr lang="ru-RU" sz="1500" dirty="0" smtClean="0"/>
              <a:t> – переводится как «память с произвольным доступом». Произвольность доступа подразумевает возможность операций записи и чтения с любой ячейкой ОЗУ в произвольном порядке. После прекращения подачи питания вся информация, содержавшаяся в оперативной памяти, уничтожается. Поэтому проделанную работу необходимо сохранять в виде файлов на жестком диске ВС, либо других накопителях. Характеристика оперативной памяти – объём, измеряемый в мегабайтах (Мб). Выбирают размер оперативной памяти с учетом задач, которые будут решаться. САПР P-CAD 8.5 требует не менее 4 Мб, а фактически 8 – 12 Мб оперативной памяти. </a:t>
            </a:r>
          </a:p>
          <a:p>
            <a:r>
              <a:rPr lang="ru-RU" sz="1500" dirty="0" smtClean="0"/>
              <a:t>Постоянное запоминающее устройство (ПЗУ) служит для хранения программ начальной загрузки компьютера и режимом его работы является считывание данных. ПЗУ – это энергонезависимая память. И при выключении питания содержимое ПЗУ сохраняется. Энергонезависимая память в основном применяется для хранения неизменяемой (или редко изменяемой) информации – системного программного обеспечения (BIOS), таблиц и т.д. Т.к. эта информация обычно является ключевой для функционирования ВС, то энергонезависимая память должна обладать такими важными параметрами как время хранения и устойчивость к электромагнитным воздействиям.</a:t>
            </a:r>
          </a:p>
          <a:p>
            <a:pPr>
              <a:buNone/>
            </a:pP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0" dirty="0" smtClean="0"/>
              <a:t>Структура оперативной памяти.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510590" cy="5357826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500" dirty="0" smtClean="0"/>
              <a:t>Кэш-память или сверхоперативная память. Скорость обработки информации центральным</a:t>
            </a:r>
          </a:p>
          <a:p>
            <a:pPr>
              <a:buNone/>
            </a:pPr>
            <a:r>
              <a:rPr lang="ru-RU" sz="1500" dirty="0" smtClean="0"/>
              <a:t>процессором уже так высока, что современные устройства ОЗУ не справляются с функцией</a:t>
            </a:r>
          </a:p>
          <a:p>
            <a:pPr>
              <a:buNone/>
            </a:pPr>
            <a:r>
              <a:rPr lang="ru-RU" sz="1500" dirty="0" smtClean="0"/>
              <a:t>посредника между ЦП и внешней памятью. Поэтому было добавлено еще одно устройство</a:t>
            </a:r>
          </a:p>
          <a:p>
            <a:pPr>
              <a:buNone/>
            </a:pPr>
            <a:r>
              <a:rPr lang="ru-RU" sz="1500" dirty="0" smtClean="0"/>
              <a:t>кэш-память – служащее посредником между ОЗУ и ЦП. Современные микропроцессоры</a:t>
            </a:r>
          </a:p>
          <a:p>
            <a:pPr>
              <a:buNone/>
            </a:pPr>
            <a:r>
              <a:rPr lang="ru-RU" sz="1500" dirty="0" smtClean="0"/>
              <a:t>имеют встроенную кэш-память.</a:t>
            </a:r>
          </a:p>
          <a:p>
            <a:pPr>
              <a:buNone/>
            </a:pPr>
            <a:r>
              <a:rPr lang="ru-RU" sz="1500" dirty="0" smtClean="0"/>
              <a:t>Кэш память устроена так, что при попытке прочитать данные из ОЗУ сначала аппаратным </a:t>
            </a:r>
          </a:p>
          <a:p>
            <a:pPr>
              <a:buNone/>
            </a:pPr>
            <a:r>
              <a:rPr lang="ru-RU" sz="1500" dirty="0" smtClean="0"/>
              <a:t>образом проверяется, нет ли нужных данных в </a:t>
            </a:r>
            <a:r>
              <a:rPr lang="ru-RU" sz="1500" dirty="0" err="1" smtClean="0"/>
              <a:t>кэше</a:t>
            </a:r>
            <a:r>
              <a:rPr lang="ru-RU" sz="1500" dirty="0" smtClean="0"/>
              <a:t>. Если эти данные в </a:t>
            </a:r>
            <a:r>
              <a:rPr lang="ru-RU" sz="1500" dirty="0" err="1" smtClean="0"/>
              <a:t>кэше</a:t>
            </a:r>
            <a:r>
              <a:rPr lang="ru-RU" sz="1500" dirty="0" smtClean="0"/>
              <a:t>, они быстро </a:t>
            </a:r>
          </a:p>
          <a:p>
            <a:pPr>
              <a:buNone/>
            </a:pPr>
            <a:r>
              <a:rPr lang="ru-RU" sz="1500" dirty="0" smtClean="0"/>
              <a:t>извлекаются и используются процессором. Однако в противном случае эти данные </a:t>
            </a:r>
          </a:p>
          <a:p>
            <a:pPr>
              <a:buNone/>
            </a:pPr>
            <a:r>
              <a:rPr lang="ru-RU" sz="1500" dirty="0" smtClean="0"/>
              <a:t>считываются из ОЗУ, и в момент передачи процессору также помещаются в кэш (на случай, </a:t>
            </a:r>
          </a:p>
          <a:p>
            <a:pPr>
              <a:buNone/>
            </a:pPr>
            <a:r>
              <a:rPr lang="ru-RU" sz="1500" dirty="0" smtClean="0"/>
              <a:t>если они понадобятся позже). С точки зрения процессора всё это происходит прозрачно, так </a:t>
            </a:r>
          </a:p>
          <a:p>
            <a:pPr>
              <a:buNone/>
            </a:pPr>
            <a:r>
              <a:rPr lang="ru-RU" sz="1500" dirty="0" smtClean="0"/>
              <a:t>как единственное, что отличается между обращениями к данным в </a:t>
            </a:r>
            <a:r>
              <a:rPr lang="ru-RU" sz="1500" dirty="0" err="1" smtClean="0"/>
              <a:t>кэше</a:t>
            </a:r>
            <a:r>
              <a:rPr lang="ru-RU" sz="1500" dirty="0" smtClean="0"/>
              <a:t> или обращением к </a:t>
            </a:r>
          </a:p>
          <a:p>
            <a:pPr>
              <a:buNone/>
            </a:pPr>
            <a:r>
              <a:rPr lang="ru-RU" sz="1500" dirty="0" smtClean="0"/>
              <a:t>данным в ОЗУ — это время, необходимое для получения данных.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0" dirty="0" smtClean="0"/>
              <a:t>Система команд и методы адресации.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858280" cy="5572164"/>
          </a:xfrm>
        </p:spPr>
        <p:txBody>
          <a:bodyPr/>
          <a:lstStyle/>
          <a:p>
            <a:r>
              <a:rPr lang="ru-RU" sz="1800" dirty="0" smtClean="0"/>
              <a:t>Микропроцессор , как и всякий алгоритмический исполнитель , имеет определенную систему команд (СК). Количество , назначение , формат команд пользователь (программист) изменить не может , но он может применять эти команды в любом порядке , определяемом логикой решения задачи .Значительная  часть команд из СК предназначена для обработки данных. Сюда относятся: сложение , вычитание , умножение , деление , пересылка данных , сдвиги двоичных кодов и многое другое. Данные , подлежащие обработке в той или иной конкретной команде , принято называть операндами. Операнды могут располагаться в различных местах , в частности , в одном из РОН , в сегменте данных оперативной памяти , в стеке и т. д. Обращение к ним может быть произведено весьма разнообразными способами. Это разнообразие и составляет суть методов адресации .Система команд и методы адресации - два тесно взаимосвязанных между собой понятия. С одной стороны , ни одной конкретной команды нельзя сформировать без использования того или иного метода адресации , с другой стороны , эти методы "не работают" вне конкретных команд.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4838" cy="1357298"/>
          </a:xfrm>
        </p:spPr>
        <p:txBody>
          <a:bodyPr/>
          <a:lstStyle/>
          <a:p>
            <a:r>
              <a:rPr lang="ru-RU" sz="2000" b="0" dirty="0" smtClean="0"/>
              <a:t>Система команд и методы адресации.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186766" cy="5857892"/>
          </a:xfrm>
        </p:spPr>
        <p:txBody>
          <a:bodyPr/>
          <a:lstStyle/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Перечислим название методов адресации и дадим их краткую характеристику: </a:t>
            </a:r>
          </a:p>
          <a:p>
            <a:endParaRPr lang="ru-RU" sz="1400" dirty="0" smtClean="0"/>
          </a:p>
          <a:p>
            <a:r>
              <a:rPr lang="ru-RU" sz="1800" dirty="0" smtClean="0"/>
              <a:t>Регистровая адресация. Операнд или операнды располагаются в одном из РОН , либо (если речь идет о сегментной части адреса) в сегментном регистре. Это обеспечивает очень быстрый доступ к данным. Соответствующие команды , как правило , имеют короткий двоичный код. Однако количество РОН в процессоре невелико , их может не хватить для размещения всех переменных при решении сложной задачи . Непосредственная адресация. Операнд(</a:t>
            </a:r>
            <a:r>
              <a:rPr lang="ru-RU" sz="1800" dirty="0" err="1" smtClean="0"/>
              <a:t>ы</a:t>
            </a:r>
            <a:r>
              <a:rPr lang="ru-RU" sz="1800" dirty="0" smtClean="0"/>
              <a:t>) располагаются в самой команде , в ее последних байтах. Эти байты , как правило , находятся во внутренней очереди команд процессора , поэтому доступ к ним осуществляется также достаточно быстро.</a:t>
            </a:r>
          </a:p>
          <a:p>
            <a:r>
              <a:rPr lang="ru-RU" sz="1800" dirty="0" smtClean="0"/>
              <a:t>Прямая адресация. В составе команды находится не сам операнд , а его адрес. Это простейший способ обратиться к данным , находящимся в ОЗУ.</a:t>
            </a:r>
            <a:endParaRPr lang="ru-RU" sz="1800" dirty="0"/>
          </a:p>
        </p:txBody>
      </p:sp>
      <p:pic>
        <p:nvPicPr>
          <p:cNvPr id="7170" name="Picture 2" descr="Hosted by uCoz">
            <a:hlinkClick r:id="rId2" tooltip="Создать сайт бесплатно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-136525"/>
            <a:ext cx="762000" cy="14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0" dirty="0" smtClean="0"/>
              <a:t>Система команд и методы адресации.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65250"/>
            <a:ext cx="9144000" cy="5492750"/>
          </a:xfrm>
        </p:spPr>
        <p:txBody>
          <a:bodyPr/>
          <a:lstStyle/>
          <a:p>
            <a:r>
              <a:rPr lang="ru-RU" sz="1400" dirty="0" smtClean="0"/>
              <a:t>Косвенно - регистровая адресация. В этом случае адрес операнда размещается в одном из регистров. Как правило , для этого используются регистры SI , DI , BX , BP. Содержимое регистра можно изменять (например , в цикле) , при этом одна и та же команда будет оперировать различными ячейками памяти.</a:t>
            </a:r>
          </a:p>
          <a:p>
            <a:r>
              <a:rPr lang="ru-RU" sz="1400" dirty="0" smtClean="0"/>
              <a:t>Базовая адресация. В этом случае адрес операнда (исполнительный адрес) получается как сумма содержимого регистров BX или BP и числовой константы , называемой смещением. Если использован регистр ВХ , то будет происходить обращение к сегменту данных в ОЗУ, а если регистр ВР - то к сегменту стека. Такой вид адресации можно , например , использовать для доступа к элементу некоего массива , номер которого заранее известен: регистр ВХ указывает на начало массива , а смещение представляет собой номер элемента.</a:t>
            </a:r>
          </a:p>
          <a:p>
            <a:r>
              <a:rPr lang="ru-RU" sz="1400" dirty="0" smtClean="0"/>
              <a:t>Индексная адресация. Манипулирует содержимым сегмента данных и во всех микропроцессорах фирмы </a:t>
            </a:r>
            <a:r>
              <a:rPr lang="ru-RU" sz="1400" dirty="0" err="1" smtClean="0"/>
              <a:t>Intel</a:t>
            </a:r>
            <a:r>
              <a:rPr lang="ru-RU" sz="1400" dirty="0" smtClean="0"/>
              <a:t> по существу аналогична базовой. Адрес операнда вычисляется как сумма содержимого регистров SI или DI и смещения.</a:t>
            </a:r>
          </a:p>
          <a:p>
            <a:r>
              <a:rPr lang="ru-RU" sz="1400" dirty="0" smtClean="0"/>
              <a:t>Базово - индексная адресация (а также - базово - индексная со смещением). Адрес операнда здесь образуется из суммы содержимого регистров ВХ (или ВР) , регистров SI (или DI) и необязательного смещения.</a:t>
            </a:r>
          </a:p>
          <a:p>
            <a:r>
              <a:rPr lang="ru-RU" sz="1400" dirty="0" smtClean="0"/>
              <a:t>Стековая адресация. Является разновидностью неявной. Операнд находится в стеке , на вершину которого указывает регистр </a:t>
            </a:r>
            <a:r>
              <a:rPr lang="ru-RU" sz="1400" dirty="0" err="1" smtClean="0"/>
              <a:t>SP.Неявная</a:t>
            </a:r>
            <a:r>
              <a:rPr lang="ru-RU" sz="1400" dirty="0" smtClean="0"/>
              <a:t> (или подразумеваемая) адресация используется , например , при обращении к отдельным флагам или регистру флагов в целом , а также в командах обработки строк (цепочек данных) типа MOVS , SCAS и т. п.</a:t>
            </a:r>
          </a:p>
          <a:p>
            <a:r>
              <a:rPr lang="ru-RU" sz="1400" dirty="0" smtClean="0"/>
              <a:t>Относительная адресация. В микропроцессорах фирмы </a:t>
            </a:r>
            <a:r>
              <a:rPr lang="ru-RU" sz="1400" dirty="0" err="1" smtClean="0"/>
              <a:t>Intel</a:t>
            </a:r>
            <a:r>
              <a:rPr lang="ru-RU" sz="1400" dirty="0" smtClean="0"/>
              <a:t> не применяется к командам обработки данных , а используется лишь в командах переходов , вызовов подпрограмм и управления циклами. Адрес перехода образуется как смещение относительно текущего содержимого счетчика команд.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5429264"/>
          </a:xfrm>
        </p:spPr>
        <p:txBody>
          <a:bodyPr/>
          <a:lstStyle/>
          <a:p>
            <a:pPr marL="216000" indent="-216000">
              <a:spcBef>
                <a:spcPts val="0"/>
              </a:spcBef>
              <a:buNone/>
            </a:pPr>
            <a:r>
              <a:rPr lang="ru-RU" sz="1600" dirty="0" smtClean="0"/>
              <a:t>Алгоритм, написанный пользователем программы, в конечном счете реализуется в </a:t>
            </a:r>
          </a:p>
          <a:p>
            <a:pPr marL="216000" indent="-216000">
              <a:spcBef>
                <a:spcPts val="0"/>
              </a:spcBef>
              <a:buNone/>
            </a:pPr>
            <a:r>
              <a:rPr lang="ru-RU" sz="1600" dirty="0" smtClean="0"/>
              <a:t>виде машинных команд. Под </a:t>
            </a:r>
            <a:r>
              <a:rPr lang="ru-RU" sz="1600" b="1" i="1" dirty="0" smtClean="0"/>
              <a:t>командой</a:t>
            </a:r>
            <a:r>
              <a:rPr lang="ru-RU" sz="1600" dirty="0" smtClean="0"/>
              <a:t> понимают совокупность сведений, </a:t>
            </a:r>
          </a:p>
          <a:p>
            <a:pPr marL="216000" indent="-216000">
              <a:spcBef>
                <a:spcPts val="0"/>
              </a:spcBef>
              <a:buNone/>
            </a:pPr>
            <a:r>
              <a:rPr lang="ru-RU" sz="1600" dirty="0" smtClean="0"/>
              <a:t>представленных в виде двоичных кодов, необходимых процессору для выполнения </a:t>
            </a:r>
          </a:p>
          <a:p>
            <a:pPr marL="216000" indent="-216000">
              <a:spcBef>
                <a:spcPts val="0"/>
              </a:spcBef>
              <a:buNone/>
            </a:pPr>
            <a:r>
              <a:rPr lang="ru-RU" sz="1600" dirty="0" smtClean="0"/>
              <a:t>очередного шага. В ходе команды для сведений о типе операции, адресной </a:t>
            </a:r>
          </a:p>
          <a:p>
            <a:pPr marL="216000" indent="-216000">
              <a:spcBef>
                <a:spcPts val="0"/>
              </a:spcBef>
              <a:buNone/>
            </a:pPr>
            <a:r>
              <a:rPr lang="ru-RU" sz="1600" dirty="0" smtClean="0"/>
              <a:t>информации о нахождении обрабатываемых данных, а также для информации о </a:t>
            </a:r>
          </a:p>
          <a:p>
            <a:pPr>
              <a:buNone/>
            </a:pPr>
            <a:r>
              <a:rPr lang="ru-RU" sz="1600" dirty="0" smtClean="0"/>
              <a:t>месте хранения результатов выделяются определенные разряды (поля). </a:t>
            </a:r>
          </a:p>
          <a:p>
            <a:pPr>
              <a:spcBef>
                <a:spcPts val="0"/>
              </a:spcBef>
              <a:buNone/>
            </a:pPr>
            <a:r>
              <a:rPr lang="ru-RU" sz="1600" b="1" i="1" dirty="0" smtClean="0"/>
              <a:t>Форматом</a:t>
            </a:r>
            <a:r>
              <a:rPr lang="ru-RU" sz="1600" dirty="0" smtClean="0"/>
              <a:t> команды называется заранее обговоренная структура полей в её кодах,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позволяющая ЭВМ распознавать составные части кода.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Главным элементом кода команды является </a:t>
            </a:r>
            <a:r>
              <a:rPr lang="ru-RU" sz="1600" b="1" i="1" dirty="0" smtClean="0"/>
              <a:t>код операции</a:t>
            </a:r>
            <a:r>
              <a:rPr lang="ru-RU" sz="1600" dirty="0" smtClean="0"/>
              <a:t> (КОП), что определяет,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какие действия будут выполнены по данной команде. Под него выделяется </a:t>
            </a:r>
            <a:r>
              <a:rPr lang="ru-RU" sz="1600" i="1" dirty="0" smtClean="0"/>
              <a:t>N</a:t>
            </a:r>
            <a:r>
              <a:rPr lang="ru-RU" sz="1600" dirty="0" smtClean="0"/>
              <a:t> старших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разрядов формата. В остальных разрядах размещаются </a:t>
            </a:r>
            <a:r>
              <a:rPr lang="ru-RU" sz="1600" i="1" dirty="0" smtClean="0"/>
              <a:t>А</a:t>
            </a:r>
            <a:r>
              <a:rPr lang="ru-RU" sz="1600" i="1" baseline="-25000" dirty="0" smtClean="0"/>
              <a:t>1</a:t>
            </a:r>
            <a:r>
              <a:rPr lang="ru-RU" sz="1600" dirty="0" smtClean="0"/>
              <a:t> и </a:t>
            </a:r>
            <a:r>
              <a:rPr lang="ru-RU" sz="1600" i="1" dirty="0" smtClean="0"/>
              <a:t>А</a:t>
            </a:r>
            <a:r>
              <a:rPr lang="ru-RU" sz="1600" i="1" baseline="-25000" dirty="0" smtClean="0"/>
              <a:t>2</a:t>
            </a:r>
            <a:r>
              <a:rPr lang="ru-RU" sz="1600" dirty="0" smtClean="0"/>
              <a:t> </a:t>
            </a:r>
            <a:r>
              <a:rPr lang="ru-RU" sz="1600" dirty="0" err="1" smtClean="0"/>
              <a:t>v</a:t>
            </a:r>
            <a:r>
              <a:rPr lang="ru-RU" sz="1600" dirty="0" smtClean="0"/>
              <a:t> адреса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операндов. </a:t>
            </a:r>
            <a:r>
              <a:rPr lang="ru-RU" sz="1600" i="1" dirty="0" smtClean="0"/>
              <a:t>А</a:t>
            </a:r>
            <a:r>
              <a:rPr lang="ru-RU" sz="1600" i="1" baseline="-25000" dirty="0" smtClean="0"/>
              <a:t>3</a:t>
            </a:r>
            <a:r>
              <a:rPr lang="ru-RU" sz="1600" dirty="0" smtClean="0"/>
              <a:t> - адрес результата.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Распределение полей в формате команды может изменяться при смене способа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адресации. Длина команды зависит от числа адресных полей. По числу адресов </a:t>
            </a:r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команды делятся на:</a:t>
            </a:r>
          </a:p>
          <a:p>
            <a:pPr>
              <a:spcBef>
                <a:spcPts val="0"/>
              </a:spcBef>
            </a:pPr>
            <a:r>
              <a:rPr lang="ru-RU" sz="1600" b="1" i="1" u="sng" dirty="0" smtClean="0"/>
              <a:t>Безадресные;</a:t>
            </a:r>
          </a:p>
          <a:p>
            <a:pPr>
              <a:spcBef>
                <a:spcPts val="0"/>
              </a:spcBef>
            </a:pPr>
            <a:r>
              <a:rPr lang="ru-RU" sz="1600" b="1" i="1" u="sng" dirty="0" smtClean="0"/>
              <a:t>Одноадресные;</a:t>
            </a:r>
          </a:p>
          <a:p>
            <a:pPr>
              <a:spcBef>
                <a:spcPts val="0"/>
              </a:spcBef>
            </a:pPr>
            <a:r>
              <a:rPr lang="ru-RU" sz="1600" b="1" i="1" u="sng" dirty="0" smtClean="0"/>
              <a:t> Двухадресные;</a:t>
            </a:r>
          </a:p>
          <a:p>
            <a:pPr>
              <a:spcBef>
                <a:spcPts val="0"/>
              </a:spcBef>
            </a:pPr>
            <a:r>
              <a:rPr lang="ru-RU" sz="1600" b="1" i="1" u="sng" dirty="0" smtClean="0"/>
              <a:t> Трехадресные.</a:t>
            </a:r>
            <a:endParaRPr lang="ru-RU" sz="16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9215502" cy="5429264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1700" dirty="0" smtClean="0"/>
              <a:t>Длина кода команды измеряется в машинных словах. Чтобы получить возможность 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работать с минимальным числом адресных полей, результат, к примеру, можно 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размещать по месту хранения одного из операндов. Либо предварительно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размещают один или несколько операндов в специально выделенных регистрах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процессора. Множество реализуемых машинных действий образует её </a:t>
            </a:r>
            <a:r>
              <a:rPr lang="ru-RU" sz="1700" b="1" i="1" dirty="0" smtClean="0"/>
              <a:t>систему</a:t>
            </a:r>
          </a:p>
          <a:p>
            <a:pPr>
              <a:spcBef>
                <a:spcPts val="0"/>
              </a:spcBef>
              <a:buNone/>
            </a:pPr>
            <a:r>
              <a:rPr lang="ru-RU" sz="1700" b="1" i="1" dirty="0" smtClean="0"/>
              <a:t>команд</a:t>
            </a:r>
            <a:r>
              <a:rPr lang="ru-RU" sz="1700" dirty="0" smtClean="0"/>
              <a:t>. Система команд часто определяет области и эффективность применения 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ЭВМ. Состав и число команд должны быть ориентированы на стандартный набор 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операций, используемых пользователем для решения своих задач. 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По  функциональному назначению в системе команд ЭВМ различают</a:t>
            </a:r>
          </a:p>
          <a:p>
            <a:pPr>
              <a:spcBef>
                <a:spcPts val="0"/>
              </a:spcBef>
              <a:buNone/>
            </a:pPr>
            <a:r>
              <a:rPr lang="ru-RU" sz="1700" dirty="0" smtClean="0"/>
              <a:t>следующие группы: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Команды передачи данных (обмен входами между регистрами процессора, процессора и оперативной памятью, процессора и периферийными установками).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Команды обработки данных (команды сложения, умножения, сдвига, сравнения-)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Команды передачи управления (команды безусловного и условного перехода)</a:t>
            </a:r>
          </a:p>
          <a:p>
            <a:pPr>
              <a:spcBef>
                <a:spcPts val="0"/>
              </a:spcBef>
            </a:pPr>
            <a:r>
              <a:rPr lang="ru-RU" sz="1700" dirty="0" smtClean="0"/>
              <a:t>Команды дополнительные (типа RESET, TEST,-).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153400" cy="1143000"/>
          </a:xfrm>
        </p:spPr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3513" y="1500166"/>
            <a:ext cx="8861425" cy="3152970"/>
          </a:xfrm>
        </p:spPr>
        <p:txBody>
          <a:bodyPr/>
          <a:lstStyle/>
          <a:p>
            <a:r>
              <a:rPr lang="ru-RU" sz="1800" dirty="0" smtClean="0"/>
              <a:t>Архитектура – это совокупность свойств и основных характеристик, раскрывающих возможности ЭВМ и ВС (функциональные средства, принципы обработки данных, организация вычислительного процесса, логическая организация совместной работы различных устройств). Первая архитектура ЭВМ была разработана до её появления, и ей были свойственны следующие характерные черты: </a:t>
            </a:r>
          </a:p>
          <a:p>
            <a:r>
              <a:rPr lang="ru-RU" sz="1800" dirty="0" smtClean="0"/>
              <a:t>- Единственная и последовательно адресуемая память;   </a:t>
            </a:r>
          </a:p>
          <a:p>
            <a:r>
              <a:rPr lang="ru-RU" sz="1800" dirty="0" smtClean="0"/>
              <a:t>- Хранение программ и данных в одной памяти;   </a:t>
            </a:r>
          </a:p>
          <a:p>
            <a:r>
              <a:rPr lang="ru-RU" sz="1800" dirty="0" smtClean="0"/>
              <a:t>- Последовательное выполнение команд программы до появления специальных указаний (команд перехода). </a:t>
            </a:r>
          </a:p>
          <a:p>
            <a:pPr marL="0" indent="0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8064" y="4653136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ЭВМ </a:t>
            </a:r>
            <a:r>
              <a:rPr lang="ru-RU" dirty="0"/>
              <a:t>состоит из трёх структурных элементов: </a:t>
            </a:r>
            <a:endParaRPr lang="ru-RU" dirty="0" smtClean="0"/>
          </a:p>
          <a:p>
            <a:r>
              <a:rPr lang="ru-RU" b="1" i="1" dirty="0" smtClean="0"/>
              <a:t>процессора</a:t>
            </a:r>
            <a:r>
              <a:rPr lang="ru-RU" b="1" i="1" dirty="0"/>
              <a:t>, </a:t>
            </a:r>
            <a:r>
              <a:rPr lang="ru-RU" b="1" i="1" dirty="0" smtClean="0"/>
              <a:t>памяти </a:t>
            </a:r>
            <a:r>
              <a:rPr lang="ru-RU" b="1" i="1" dirty="0"/>
              <a:t>и устройств ввода-вывода.</a:t>
            </a:r>
            <a:r>
              <a:rPr lang="ru-RU" i="1" dirty="0"/>
              <a:t> </a:t>
            </a:r>
            <a:endParaRPr lang="ru-RU" i="1" dirty="0" smtClean="0"/>
          </a:p>
          <a:p>
            <a:r>
              <a:rPr lang="ru-RU" dirty="0" smtClean="0"/>
              <a:t>       Управление </a:t>
            </a:r>
            <a:r>
              <a:rPr lang="ru-RU" dirty="0"/>
              <a:t>системой целиком возложено на процессор, и для пересылки данных между устройством ввода-вывода и памятью требуется прямое управление со стороны процессора.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1500" dirty="0" smtClean="0"/>
              <a:t>Группа команд передачи управления обеспечивает принудительное изменение порядка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err="1" smtClean="0"/>
              <a:t>выполнениякоманд</a:t>
            </a:r>
            <a:r>
              <a:rPr lang="ru-RU" sz="1500" dirty="0" smtClean="0"/>
              <a:t> в </a:t>
            </a:r>
            <a:r>
              <a:rPr lang="ru-RU" sz="1500" dirty="0" err="1" smtClean="0"/>
              <a:t>программе.Оттранслированные</a:t>
            </a:r>
            <a:r>
              <a:rPr lang="ru-RU" sz="1500" dirty="0" smtClean="0"/>
              <a:t> команды записываются в соседние ячейки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памяти в порядке их следования в программе. При естественном порядке выполнения команд в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программе, адрес каждой следующей команды определяется по содержимому специального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счетчика команд, который входит в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состав процессора. Содержимое этого счетчика автоматически наращивается на 1 при выполнении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очередной команды. При организации ветвления цикла или для перехода на подпрограмму в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счетчик в  счетчик команд принудительно записывается адрес перехода, указанный в ходе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err="1" smtClean="0"/>
              <a:t>команды.Большинство</a:t>
            </a:r>
            <a:r>
              <a:rPr lang="ru-RU" sz="1500" dirty="0" smtClean="0"/>
              <a:t> алгоритмов может быть реализовано небольшим базовым набором команд.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Вместе с тем система команд должна быть полной, т.е. содержать все команды, которые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необходимы для интерпретации алгоритма в машинных кодах. ЭВМ общего назначения имеет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универсальный набор команд и применяется в основном для решения тривиальных (стандартных)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err="1" smtClean="0"/>
              <a:t>задач.Существуют</a:t>
            </a:r>
            <a:r>
              <a:rPr lang="ru-RU" sz="1500" dirty="0" smtClean="0"/>
              <a:t> 2 различных принципа поисков операндов в памяти: ассоциативный и адресный.</a:t>
            </a:r>
          </a:p>
          <a:p>
            <a:pPr>
              <a:spcBef>
                <a:spcPts val="0"/>
              </a:spcBef>
            </a:pPr>
            <a:r>
              <a:rPr lang="ru-RU" sz="1500" b="1" i="1" dirty="0" smtClean="0"/>
              <a:t>Ассоциативный</a:t>
            </a:r>
            <a:r>
              <a:rPr lang="ru-RU" sz="1500" dirty="0" smtClean="0"/>
              <a:t> поиск (</a:t>
            </a:r>
            <a:r>
              <a:rPr lang="ru-RU" sz="1500" dirty="0" err="1" smtClean="0"/>
              <a:t>поиск</a:t>
            </a:r>
            <a:r>
              <a:rPr lang="ru-RU" sz="1500" dirty="0" smtClean="0"/>
              <a:t> по содержанию запоминающей ячейки) предполагает просмотр содержимого всех ячеек памяти для выявления кода, содержащего заданный командой ассоциативный признак.</a:t>
            </a:r>
          </a:p>
          <a:p>
            <a:pPr>
              <a:spcBef>
                <a:spcPts val="0"/>
              </a:spcBef>
            </a:pPr>
            <a:r>
              <a:rPr lang="ru-RU" sz="1500" b="1" i="1" dirty="0" smtClean="0"/>
              <a:t>Адресный</a:t>
            </a:r>
            <a:r>
              <a:rPr lang="ru-RU" sz="1500" dirty="0" smtClean="0"/>
              <a:t> поиск предполагает, что операнд находится по адресу, указанному в адресном поле команд.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5357826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ru-RU" sz="1500" b="1" i="1" dirty="0" smtClean="0"/>
              <a:t>Исполнительным адресом</a:t>
            </a:r>
            <a:r>
              <a:rPr lang="ru-RU" sz="1500" dirty="0" smtClean="0"/>
              <a:t> операнда называется двоичный код номера ячейки памяти,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по которому будет записан или считан оператором.</a:t>
            </a:r>
          </a:p>
          <a:p>
            <a:pPr>
              <a:spcBef>
                <a:spcPts val="0"/>
              </a:spcBef>
              <a:buNone/>
            </a:pPr>
            <a:endParaRPr lang="ru-RU" sz="1500" b="1" i="1" dirty="0" smtClean="0"/>
          </a:p>
          <a:p>
            <a:pPr>
              <a:spcBef>
                <a:spcPts val="0"/>
              </a:spcBef>
              <a:buNone/>
            </a:pPr>
            <a:r>
              <a:rPr lang="ru-RU" sz="1500" b="1" i="1" dirty="0" smtClean="0"/>
              <a:t>Адресным кодом</a:t>
            </a:r>
            <a:r>
              <a:rPr lang="ru-RU" sz="1500" dirty="0" smtClean="0"/>
              <a:t> команды называется двоичный код в адресном поле команды, с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помощью которого необходимо сформировать исполнительный адрес операнда. В ЭВМ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адресный код и исполнительный адрес не совпадают, поэтому способ адресации можно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определить, как способ формирования исполнительного адреса по адресному коду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команды. Способы адресации классифицируют:</a:t>
            </a:r>
          </a:p>
          <a:p>
            <a:pPr>
              <a:spcBef>
                <a:spcPts val="0"/>
              </a:spcBef>
            </a:pPr>
            <a:r>
              <a:rPr lang="ru-RU" sz="1500" dirty="0" smtClean="0"/>
              <a:t>по наличию адресной информации в команде (явная и неявная адресация).</a:t>
            </a:r>
          </a:p>
          <a:p>
            <a:pPr>
              <a:spcBef>
                <a:spcPts val="0"/>
              </a:spcBef>
            </a:pPr>
            <a:r>
              <a:rPr lang="ru-RU" sz="1500" dirty="0" smtClean="0"/>
              <a:t>по кратности обращения в оперативную память.</a:t>
            </a:r>
          </a:p>
          <a:p>
            <a:pPr>
              <a:spcBef>
                <a:spcPts val="0"/>
              </a:spcBef>
            </a:pPr>
            <a:r>
              <a:rPr lang="ru-RU" sz="1500" dirty="0" smtClean="0"/>
              <a:t>по способу формирования адресов ячеек памяти.</a:t>
            </a:r>
          </a:p>
          <a:p>
            <a:pPr>
              <a:spcBef>
                <a:spcPts val="0"/>
              </a:spcBef>
              <a:buNone/>
            </a:pPr>
            <a:endParaRPr lang="ru-RU" sz="1500" dirty="0" smtClean="0"/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При </a:t>
            </a:r>
            <a:r>
              <a:rPr lang="ru-RU" sz="1500" b="1" i="1" dirty="0" smtClean="0"/>
              <a:t>явной</a:t>
            </a:r>
            <a:r>
              <a:rPr lang="ru-RU" sz="1500" dirty="0" smtClean="0"/>
              <a:t> адресации операнда в команде есть поле адреса этого операнда.</a:t>
            </a:r>
          </a:p>
          <a:p>
            <a:pPr>
              <a:spcBef>
                <a:spcPts val="0"/>
              </a:spcBef>
              <a:buNone/>
            </a:pPr>
            <a:endParaRPr lang="ru-RU" sz="1500" dirty="0" smtClean="0"/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При </a:t>
            </a:r>
            <a:r>
              <a:rPr lang="ru-RU" sz="1500" b="1" i="1" dirty="0" smtClean="0"/>
              <a:t>неявной</a:t>
            </a:r>
            <a:r>
              <a:rPr lang="ru-RU" sz="1500" dirty="0" smtClean="0"/>
              <a:t> </a:t>
            </a:r>
            <a:r>
              <a:rPr lang="ru-RU" sz="1500" dirty="0" err="1" smtClean="0"/>
              <a:t>v</a:t>
            </a:r>
            <a:r>
              <a:rPr lang="ru-RU" sz="1500" dirty="0" smtClean="0"/>
              <a:t> адресное поле в команде отсутствует, а адрес операнда подразумевается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кодом операции. Например, из команды может быть исключен адрес приемника адресата, 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при этом подразумевается, что результат записывается на месте второго операнда.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По кратности обращения в оперативную память различают: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непосредственную адресацию (</a:t>
            </a:r>
            <a:r>
              <a:rPr lang="ru-RU" sz="1500" dirty="0" err="1" smtClean="0"/>
              <a:t>direct</a:t>
            </a:r>
            <a:r>
              <a:rPr lang="ru-RU" sz="1500" dirty="0" smtClean="0"/>
              <a:t> </a:t>
            </a:r>
            <a:r>
              <a:rPr lang="ru-RU" sz="1500" dirty="0" err="1" smtClean="0"/>
              <a:t>addressing</a:t>
            </a:r>
            <a:r>
              <a:rPr lang="ru-RU" sz="15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прямую адресацию (</a:t>
            </a:r>
            <a:r>
              <a:rPr lang="ru-RU" sz="1500" dirty="0" err="1" smtClean="0"/>
              <a:t>immediate</a:t>
            </a:r>
            <a:r>
              <a:rPr lang="ru-RU" sz="1500" dirty="0" smtClean="0"/>
              <a:t> </a:t>
            </a:r>
            <a:r>
              <a:rPr lang="ru-RU" sz="1500" dirty="0" err="1" smtClean="0"/>
              <a:t>addressing</a:t>
            </a:r>
            <a:r>
              <a:rPr lang="ru-RU" sz="1500" dirty="0" smtClean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ru-RU" sz="1500" dirty="0" smtClean="0"/>
              <a:t>косвенную адресацию (</a:t>
            </a:r>
            <a:r>
              <a:rPr lang="ru-RU" sz="1500" dirty="0" err="1" smtClean="0"/>
              <a:t>indirect</a:t>
            </a:r>
            <a:r>
              <a:rPr lang="ru-RU" sz="1500" dirty="0" smtClean="0"/>
              <a:t> </a:t>
            </a:r>
            <a:r>
              <a:rPr lang="ru-RU" sz="1500" dirty="0" err="1" smtClean="0"/>
              <a:t>addressing</a:t>
            </a:r>
            <a:r>
              <a:rPr lang="ru-RU" sz="1500" dirty="0" smtClean="0"/>
              <a:t>)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686800" cy="5357826"/>
          </a:xfrm>
        </p:spPr>
        <p:txBody>
          <a:bodyPr/>
          <a:lstStyle/>
          <a:p>
            <a:r>
              <a:rPr lang="ru-RU" sz="1800" b="1" dirty="0" smtClean="0"/>
              <a:t>Прямая </a:t>
            </a:r>
            <a:r>
              <a:rPr lang="ru-RU" sz="1800" b="1" dirty="0" smtClean="0"/>
              <a:t>адресация- </a:t>
            </a:r>
            <a:r>
              <a:rPr lang="ru-RU" sz="1800" dirty="0" smtClean="0"/>
              <a:t>При </a:t>
            </a:r>
            <a:r>
              <a:rPr lang="ru-RU" sz="1800" dirty="0" smtClean="0"/>
              <a:t>прямой адресации обращение за операндом производится по адресному коду в поле команды. При этом исполнительный адрес совпадает с адресом кода команды.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4" name="Рисунок 3" descr="a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928934"/>
            <a:ext cx="6824870" cy="3071834"/>
          </a:xfrm>
          <a:prstGeom prst="rect">
            <a:avLst/>
          </a:prstGeom>
          <a:solidFill>
            <a:schemeClr val="tx2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57338"/>
            <a:ext cx="9001156" cy="5300662"/>
          </a:xfrm>
        </p:spPr>
        <p:txBody>
          <a:bodyPr/>
          <a:lstStyle/>
          <a:p>
            <a:r>
              <a:rPr lang="ru-RU" sz="1800" b="1" dirty="0" smtClean="0"/>
              <a:t>Косвенная </a:t>
            </a:r>
            <a:r>
              <a:rPr lang="ru-RU" sz="1800" b="1" dirty="0" smtClean="0"/>
              <a:t>адресация- </a:t>
            </a:r>
            <a:r>
              <a:rPr lang="ru-RU" sz="1800" dirty="0" smtClean="0"/>
              <a:t>При </a:t>
            </a:r>
            <a:r>
              <a:rPr lang="ru-RU" sz="1800" dirty="0" smtClean="0"/>
              <a:t>косвенной адресации код команды указывает адрес ячейки памяти, в которой находится не сам операнд, а его адрес, называемый </a:t>
            </a:r>
            <a:r>
              <a:rPr lang="ru-RU" sz="1800" b="1" i="1" dirty="0" smtClean="0"/>
              <a:t>указателем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a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428868"/>
            <a:ext cx="7429552" cy="4134822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Индексная </a:t>
            </a:r>
            <a:r>
              <a:rPr lang="ru-RU" sz="1800" b="1" dirty="0" smtClean="0"/>
              <a:t>адресация- </a:t>
            </a:r>
            <a:r>
              <a:rPr lang="ru-RU" sz="1800" dirty="0" smtClean="0"/>
              <a:t>Для </a:t>
            </a:r>
            <a:r>
              <a:rPr lang="ru-RU" sz="1800" dirty="0" smtClean="0"/>
              <a:t>работы программ с массивами, требующими однотипных операций над элементами массива, удобно использовать индексную адресацию.</a:t>
            </a:r>
          </a:p>
          <a:p>
            <a:endParaRPr lang="ru-RU" sz="1800" dirty="0"/>
          </a:p>
        </p:txBody>
      </p:sp>
      <p:pic>
        <p:nvPicPr>
          <p:cNvPr id="4" name="Рисунок 3" descr="a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852936"/>
            <a:ext cx="6171115" cy="3500462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smtClean="0"/>
              <a:t>Стековая </a:t>
            </a:r>
            <a:r>
              <a:rPr lang="ru-RU" sz="1800" b="1" dirty="0" err="1" smtClean="0"/>
              <a:t>адресация-</a:t>
            </a:r>
            <a:r>
              <a:rPr lang="ru-RU" sz="1800" dirty="0" err="1" smtClean="0"/>
              <a:t>Стековая</a:t>
            </a:r>
            <a:r>
              <a:rPr lang="ru-RU" sz="1800" dirty="0" smtClean="0"/>
              <a:t> память широко используется в современных ЭВМ. Хотя адрес обращения в стек отсутствует в команде, он формируется схемой управления:</a:t>
            </a:r>
          </a:p>
          <a:p>
            <a:endParaRPr lang="ru-RU" sz="1800" dirty="0"/>
          </a:p>
        </p:txBody>
      </p:sp>
      <p:pic>
        <p:nvPicPr>
          <p:cNvPr id="4" name="Рисунок 3" descr="a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3396" y="2852936"/>
            <a:ext cx="7485784" cy="3143272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Форматы команд и данных.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7338"/>
            <a:ext cx="8472518" cy="5300662"/>
          </a:xfrm>
        </p:spPr>
        <p:txBody>
          <a:bodyPr/>
          <a:lstStyle/>
          <a:p>
            <a:r>
              <a:rPr lang="ru-RU" sz="1800" b="1" dirty="0" err="1" smtClean="0"/>
              <a:t>Автоиндексная</a:t>
            </a:r>
            <a:r>
              <a:rPr lang="ru-RU" sz="1800" b="1" dirty="0" smtClean="0"/>
              <a:t> </a:t>
            </a:r>
            <a:r>
              <a:rPr lang="ru-RU" sz="1800" b="1" dirty="0" smtClean="0"/>
              <a:t>адресация- </a:t>
            </a:r>
            <a:r>
              <a:rPr lang="ru-RU" sz="1800" dirty="0" smtClean="0"/>
              <a:t>При </a:t>
            </a:r>
            <a:r>
              <a:rPr lang="ru-RU" sz="1800" dirty="0" err="1" smtClean="0"/>
              <a:t>автоиндексации</a:t>
            </a:r>
            <a:r>
              <a:rPr lang="ru-RU" sz="1800" dirty="0" smtClean="0"/>
              <a:t> косвенный адрес, находящийся в регистре РП, автоматически увеличивается (автоинкрементная адресация), или уменьшается (автодекрементная адресация) на постоянную величину до или после выполнения операции</a:t>
            </a:r>
          </a:p>
          <a:p>
            <a:r>
              <a:rPr lang="ru-RU" sz="1800" b="1" dirty="0" smtClean="0"/>
              <a:t>Относительная </a:t>
            </a:r>
            <a:r>
              <a:rPr lang="ru-RU" sz="1800" b="1" dirty="0" err="1" smtClean="0"/>
              <a:t>адресация-</a:t>
            </a:r>
            <a:r>
              <a:rPr lang="ru-RU" sz="1800" dirty="0" err="1" smtClean="0"/>
              <a:t>При</a:t>
            </a:r>
            <a:r>
              <a:rPr lang="ru-RU" sz="1800" dirty="0" smtClean="0"/>
              <a:t> относительной адресации применяется способ вычисления адреса путем суммирования кодов, составляющих адрес.</a:t>
            </a:r>
          </a:p>
          <a:p>
            <a:endParaRPr lang="ru-RU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i="1" dirty="0" smtClean="0"/>
              <a:t>А</a:t>
            </a:r>
            <a:r>
              <a:rPr lang="ru-RU" sz="1800" dirty="0" smtClean="0"/>
              <a:t> = </a:t>
            </a:r>
            <a:r>
              <a:rPr lang="ru-RU" sz="1800" i="1" dirty="0" smtClean="0"/>
              <a:t>Б</a:t>
            </a:r>
            <a:r>
              <a:rPr lang="ru-RU" sz="1800" dirty="0" smtClean="0"/>
              <a:t> + </a:t>
            </a:r>
            <a:r>
              <a:rPr lang="ru-RU" sz="1800" i="1" dirty="0" smtClean="0"/>
              <a:t>И</a:t>
            </a:r>
            <a:r>
              <a:rPr lang="ru-RU" sz="1800" dirty="0" smtClean="0"/>
              <a:t> + </a:t>
            </a:r>
            <a:r>
              <a:rPr lang="ru-RU" sz="1800" i="1" dirty="0" smtClean="0"/>
              <a:t>С</a:t>
            </a:r>
          </a:p>
          <a:p>
            <a:pPr>
              <a:spcBef>
                <a:spcPts val="0"/>
              </a:spcBef>
              <a:buNone/>
            </a:pPr>
            <a:r>
              <a:rPr lang="ru-RU" sz="1800" i="1" dirty="0" smtClean="0"/>
              <a:t>А</a:t>
            </a:r>
            <a:r>
              <a:rPr lang="ru-RU" sz="1800" dirty="0" smtClean="0"/>
              <a:t> = </a:t>
            </a:r>
            <a:r>
              <a:rPr lang="ru-RU" sz="1800" i="1" dirty="0" smtClean="0"/>
              <a:t>Б</a:t>
            </a:r>
            <a:r>
              <a:rPr lang="ru-RU" sz="1800" dirty="0" smtClean="0"/>
              <a:t> + </a:t>
            </a:r>
            <a:r>
              <a:rPr lang="ru-RU" sz="1800" i="1" dirty="0" smtClean="0"/>
              <a:t>С</a:t>
            </a:r>
          </a:p>
          <a:p>
            <a:pPr>
              <a:spcBef>
                <a:spcPts val="0"/>
              </a:spcBef>
              <a:buNone/>
            </a:pPr>
            <a:r>
              <a:rPr lang="ru-RU" sz="1800" i="1" dirty="0" smtClean="0"/>
              <a:t>А</a:t>
            </a:r>
            <a:r>
              <a:rPr lang="ru-RU" sz="1800" dirty="0" smtClean="0"/>
              <a:t> = </a:t>
            </a:r>
            <a:r>
              <a:rPr lang="ru-RU" sz="1800" i="1" dirty="0" smtClean="0"/>
              <a:t>И</a:t>
            </a:r>
            <a:r>
              <a:rPr lang="ru-RU" sz="1800" dirty="0" smtClean="0"/>
              <a:t> + </a:t>
            </a:r>
            <a:r>
              <a:rPr lang="ru-RU" sz="1800" i="1" dirty="0" smtClean="0"/>
              <a:t>С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/>
          </a:p>
          <a:p>
            <a:pPr>
              <a:spcBef>
                <a:spcPts val="0"/>
              </a:spcBef>
            </a:pPr>
            <a:r>
              <a:rPr lang="ru-RU" sz="1800" b="1" dirty="0" smtClean="0"/>
              <a:t>Непосредственная </a:t>
            </a:r>
            <a:r>
              <a:rPr lang="ru-RU" sz="1800" b="1" dirty="0" err="1" smtClean="0"/>
              <a:t>адресация-</a:t>
            </a:r>
            <a:r>
              <a:rPr lang="ru-RU" sz="1800" dirty="0" err="1" smtClean="0"/>
              <a:t>При</a:t>
            </a:r>
            <a:r>
              <a:rPr lang="ru-RU" sz="1800" dirty="0" smtClean="0"/>
              <a:t> непосредственной адресации Операнд располагается непосредственно в адресном поле команды.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ОС как средство управления ресурсами типовой ЭВМ.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357826"/>
          </a:xfrm>
        </p:spPr>
        <p:txBody>
          <a:bodyPr/>
          <a:lstStyle/>
          <a:p>
            <a:r>
              <a:rPr lang="ru-RU" sz="1500" dirty="0" smtClean="0"/>
              <a:t>Операционная система, применяющая такие алгоритмы, становится средством</a:t>
            </a:r>
          </a:p>
          <a:p>
            <a:pPr>
              <a:buNone/>
            </a:pPr>
            <a:r>
              <a:rPr lang="ru-RU" sz="1500" dirty="0" smtClean="0"/>
              <a:t>управления всеми ресурсами компьютера. Это в конечном счете и определяет общий </a:t>
            </a:r>
          </a:p>
          <a:p>
            <a:pPr>
              <a:buNone/>
            </a:pPr>
            <a:r>
              <a:rPr lang="ru-RU" sz="1500" dirty="0" smtClean="0"/>
              <a:t>алгоритм работы вычислительной системы, включая характеристики производительности,</a:t>
            </a:r>
          </a:p>
          <a:p>
            <a:pPr>
              <a:buNone/>
            </a:pPr>
            <a:r>
              <a:rPr lang="ru-RU" sz="1500" dirty="0" smtClean="0"/>
              <a:t>область применения и даже пользовательский интерфейс. К числу основных ресурсов</a:t>
            </a:r>
          </a:p>
          <a:p>
            <a:pPr>
              <a:buNone/>
            </a:pPr>
            <a:r>
              <a:rPr lang="ru-RU" sz="1500" dirty="0" smtClean="0"/>
              <a:t>современных вычислительных систем могут быть отнесены такие ресурсы, как процессоры, </a:t>
            </a:r>
          </a:p>
          <a:p>
            <a:pPr>
              <a:buNone/>
            </a:pPr>
            <a:r>
              <a:rPr lang="ru-RU" sz="1500" dirty="0" smtClean="0"/>
              <a:t>основная память, таймеры, наборы данных, диски, накопители на магнитных лентах, </a:t>
            </a:r>
          </a:p>
          <a:p>
            <a:pPr>
              <a:buNone/>
            </a:pPr>
            <a:r>
              <a:rPr lang="ru-RU" sz="1500" dirty="0" smtClean="0"/>
              <a:t>принтеры, сетевые устройства и некоторые другие.</a:t>
            </a:r>
          </a:p>
          <a:p>
            <a:r>
              <a:rPr lang="ru-RU" sz="1500" dirty="0" smtClean="0"/>
              <a:t>Ресурсы распределяются между процессами. Процесс (задача) представляет собой базовое понятие большинства современных ОС и часто кратко определяется как программа в стадии выполнения.</a:t>
            </a:r>
          </a:p>
          <a:p>
            <a:r>
              <a:rPr lang="ru-RU" sz="1500" dirty="0" smtClean="0"/>
              <a:t>Программа — это статический объект, представляющий собой файл с кодами и данными.</a:t>
            </a:r>
          </a:p>
          <a:p>
            <a:r>
              <a:rPr lang="ru-RU" sz="1500" dirty="0" smtClean="0"/>
              <a:t>Процесс — это динамический объект, который возникает в операционной системе после </a:t>
            </a:r>
          </a:p>
          <a:p>
            <a:pPr>
              <a:buNone/>
            </a:pPr>
            <a:r>
              <a:rPr lang="ru-RU" sz="1500" dirty="0" smtClean="0"/>
              <a:t> того, как пользователь или сама операционная система решает «запустить программу на</a:t>
            </a:r>
          </a:p>
          <a:p>
            <a:pPr>
              <a:buNone/>
            </a:pPr>
            <a:r>
              <a:rPr lang="ru-RU" sz="1500" dirty="0" smtClean="0"/>
              <a:t>выполнение», то есть создать новую единицу вычислительной работы. Например, ОС может</a:t>
            </a:r>
          </a:p>
          <a:p>
            <a:pPr>
              <a:buNone/>
            </a:pPr>
            <a:r>
              <a:rPr lang="ru-RU" sz="1500" dirty="0" smtClean="0"/>
              <a:t>создать процесс в ответ на команду пользователя </a:t>
            </a:r>
            <a:r>
              <a:rPr lang="ru-RU" sz="1500" dirty="0" err="1" smtClean="0"/>
              <a:t>run</a:t>
            </a:r>
            <a:r>
              <a:rPr lang="ru-RU" sz="1500" dirty="0" smtClean="0"/>
              <a:t> </a:t>
            </a:r>
            <a:r>
              <a:rPr lang="ru-RU" sz="1500" dirty="0" err="1" smtClean="0"/>
              <a:t>prgl</a:t>
            </a:r>
            <a:r>
              <a:rPr lang="ru-RU" sz="1500" dirty="0" smtClean="0"/>
              <a:t>. </a:t>
            </a:r>
            <a:r>
              <a:rPr lang="ru-RU" sz="1500" dirty="0" err="1" smtClean="0"/>
              <a:t>exe</a:t>
            </a:r>
            <a:r>
              <a:rPr lang="ru-RU" sz="1500" dirty="0" smtClean="0"/>
              <a:t>, где </a:t>
            </a:r>
            <a:r>
              <a:rPr lang="ru-RU" sz="1500" dirty="0" err="1" smtClean="0"/>
              <a:t>prgl</a:t>
            </a:r>
            <a:r>
              <a:rPr lang="ru-RU" sz="1500" dirty="0" smtClean="0"/>
              <a:t>. </a:t>
            </a:r>
            <a:r>
              <a:rPr lang="ru-RU" sz="1500" dirty="0" err="1" smtClean="0"/>
              <a:t>exe</a:t>
            </a:r>
            <a:r>
              <a:rPr lang="ru-RU" sz="1500" dirty="0" smtClean="0"/>
              <a:t> — это имя файла,</a:t>
            </a:r>
          </a:p>
          <a:p>
            <a:pPr>
              <a:buNone/>
            </a:pPr>
            <a:r>
              <a:rPr lang="ru-RU" sz="1500" dirty="0" smtClean="0"/>
              <a:t>в котором хранится код программы.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ОС как средство управления ресурсами типовой ЭВМ.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57338"/>
            <a:ext cx="8472518" cy="5300662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Управление ресурсами включает решение следующих общих, не зависящих от типа ресурса задач:</a:t>
            </a:r>
          </a:p>
          <a:p>
            <a:r>
              <a:rPr lang="ru-RU" sz="1800" dirty="0" smtClean="0"/>
              <a:t> Планирование ресурса — то есть определение, какому процессу, когда и в каком количестве (если ресурс может выделяться частями) следует выделить данный ресурс;</a:t>
            </a:r>
          </a:p>
          <a:p>
            <a:r>
              <a:rPr lang="ru-RU" sz="1800" dirty="0" smtClean="0"/>
              <a:t> Удовлетворение запросов на ресурсы;</a:t>
            </a:r>
          </a:p>
          <a:p>
            <a:r>
              <a:rPr lang="ru-RU" sz="1800" dirty="0" smtClean="0"/>
              <a:t> Отслеживание состояния и учет использования ресурса — то есть поддержание оперативной информации о том, занят или свободен ресурс и какая доля ресурса уже распределена;</a:t>
            </a:r>
          </a:p>
          <a:p>
            <a:r>
              <a:rPr lang="ru-RU" sz="1800" dirty="0" smtClean="0"/>
              <a:t> Разрешение конфликтов между процессами.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/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Таким образом, управление ресурсами составляет важную часть функций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любой операционной системы, в особенности мультипрограммной. В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отличие от функций расширенной машины большинство функций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управления ресурсами выполняются операционной системой автоматически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/>
              <a:t>и прикладному программисту недоступны.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153400" cy="1143000"/>
          </a:xfrm>
        </p:spPr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153400" cy="5300662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Особенностями фон-неймановской архитектуры является: </a:t>
            </a:r>
          </a:p>
          <a:p>
            <a:r>
              <a:rPr lang="ru-RU" sz="1800" dirty="0" smtClean="0"/>
              <a:t>  Хранимая программа (программы вместе с данными хранятся в памяти); </a:t>
            </a:r>
          </a:p>
          <a:p>
            <a:r>
              <a:rPr lang="ru-RU" sz="1800" dirty="0" smtClean="0"/>
              <a:t>  Линейная память (линейное пространство адресов, которым присваиваются порядковые номера 0, 1, 2, …);   </a:t>
            </a:r>
          </a:p>
          <a:p>
            <a:r>
              <a:rPr lang="ru-RU" sz="1800" dirty="0" smtClean="0"/>
              <a:t>Последовательное выполнение команд программы;  </a:t>
            </a:r>
          </a:p>
          <a:p>
            <a:r>
              <a:rPr lang="ru-RU" sz="1800" dirty="0" smtClean="0"/>
              <a:t> Отсутствие различий между данными и командами;  </a:t>
            </a:r>
          </a:p>
          <a:p>
            <a:r>
              <a:rPr lang="ru-RU" sz="1800" dirty="0" smtClean="0"/>
              <a:t> Отсутствие различий в семантике данных (типах объектов). </a:t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rId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8583646" cy="547287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86050" y="214290"/>
            <a:ext cx="4857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Архитектура фон Неймана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5357826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В 70-х годах начался активный пересмотр фон-неймановской архитектуры, причинами которого были: </a:t>
            </a:r>
          </a:p>
          <a:p>
            <a:r>
              <a:rPr lang="ru-RU" sz="1800" dirty="0" smtClean="0"/>
              <a:t>  Понимание неизбежности кризиса программного обеспечения (ростом потребностей пользователей); </a:t>
            </a:r>
          </a:p>
          <a:p>
            <a:r>
              <a:rPr lang="ru-RU" sz="1800" dirty="0" smtClean="0"/>
              <a:t>  Расширение приложений, требующих высокой надёжности;  </a:t>
            </a:r>
          </a:p>
          <a:p>
            <a:r>
              <a:rPr lang="ru-RU" sz="1800" dirty="0" smtClean="0"/>
              <a:t> Сложность задач и сложность обеспечения параллелизма при их обработке;   </a:t>
            </a:r>
          </a:p>
          <a:p>
            <a:r>
              <a:rPr lang="ru-RU" sz="1800" dirty="0" smtClean="0"/>
              <a:t>Проблемы с пересылками (процессор – основная память); </a:t>
            </a:r>
          </a:p>
          <a:p>
            <a:r>
              <a:rPr lang="ru-RU" sz="1800" dirty="0" smtClean="0"/>
              <a:t>  Развитие СБИС-технологий. </a:t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rId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285860"/>
            <a:ext cx="8593622" cy="44291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472518" cy="571504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Материнская плата микрокомпьютера (англ. </a:t>
            </a:r>
            <a:r>
              <a:rPr lang="ru-RU" sz="1800" dirty="0" err="1" smtClean="0"/>
              <a:t>motherboard</a:t>
            </a:r>
            <a:r>
              <a:rPr lang="ru-RU" sz="1800" dirty="0" smtClean="0"/>
              <a:t>), или системная</a:t>
            </a:r>
          </a:p>
          <a:p>
            <a:pPr>
              <a:buNone/>
            </a:pPr>
            <a:r>
              <a:rPr lang="ru-RU" sz="1800" dirty="0" smtClean="0"/>
              <a:t>плата, основное устройство, определяющее архитектуру и</a:t>
            </a:r>
          </a:p>
          <a:p>
            <a:pPr>
              <a:buNone/>
            </a:pPr>
            <a:r>
              <a:rPr lang="ru-RU" sz="1800" dirty="0" smtClean="0"/>
              <a:t>производительность компьютера. На материнской плате прежде всего</a:t>
            </a:r>
          </a:p>
          <a:p>
            <a:pPr>
              <a:buNone/>
            </a:pPr>
            <a:r>
              <a:rPr lang="ru-RU" sz="1800" dirty="0" smtClean="0"/>
              <a:t>размещаются: </a:t>
            </a:r>
          </a:p>
          <a:p>
            <a:r>
              <a:rPr lang="ru-RU" sz="1800" dirty="0" smtClean="0"/>
              <a:t>Центральный процессор (</a:t>
            </a:r>
            <a:r>
              <a:rPr lang="ru-RU" sz="1800" dirty="0" err="1" smtClean="0"/>
              <a:t>Central</a:t>
            </a:r>
            <a:r>
              <a:rPr lang="ru-RU" sz="1800" dirty="0" smtClean="0"/>
              <a:t> </a:t>
            </a:r>
            <a:r>
              <a:rPr lang="ru-RU" sz="1800" dirty="0" err="1" smtClean="0"/>
              <a:t>Processor</a:t>
            </a:r>
            <a:r>
              <a:rPr lang="ru-RU" sz="1800" dirty="0" smtClean="0"/>
              <a:t> </a:t>
            </a:r>
            <a:r>
              <a:rPr lang="ru-RU" sz="1800" dirty="0" err="1" smtClean="0"/>
              <a:t>Unit</a:t>
            </a:r>
            <a:r>
              <a:rPr lang="ru-RU" sz="1800" dirty="0" smtClean="0"/>
              <a:t>, CPU) – главная микросхема, выполняющая вычислительные и логические действия; </a:t>
            </a:r>
          </a:p>
          <a:p>
            <a:r>
              <a:rPr lang="ru-RU" sz="1800" dirty="0" smtClean="0"/>
              <a:t>Оперативная память (оперативное запоминающее устройство, ОЗУ) – набор микросхем для хранения данных во время работы компьютера; </a:t>
            </a:r>
          </a:p>
          <a:p>
            <a:r>
              <a:rPr lang="ru-RU" sz="1800" dirty="0" smtClean="0"/>
              <a:t>ПЗУ (постоянное запоминающее устройство) – микросхема для долговременного хранения данных;</a:t>
            </a:r>
          </a:p>
          <a:p>
            <a:r>
              <a:rPr lang="ru-RU" sz="1800" dirty="0" smtClean="0"/>
              <a:t> Шины – наборы проводников для обмена сигналами между внутренними компонентами компьютера; </a:t>
            </a:r>
          </a:p>
          <a:p>
            <a:r>
              <a:rPr lang="ru-RU" sz="1800" dirty="0" smtClean="0"/>
              <a:t>Набор микросхем, управляющих работой внутренних компонентов компьютера и определяющих функциональные возможности материнской платы;</a:t>
            </a:r>
          </a:p>
          <a:p>
            <a:r>
              <a:rPr lang="ru-RU" sz="1800" dirty="0" smtClean="0"/>
              <a:t> Разъемы (слоты) – расширения для подключения дополнительных устройств.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Упрощенная архитектура типовой микро-ЭВМ.</a:t>
            </a:r>
            <a:r>
              <a:rPr lang="ru-RU" sz="2400" b="0" dirty="0" smtClean="0"/>
              <a:t> </a:t>
            </a:r>
            <a:endParaRPr lang="ru-RU" sz="24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774113" cy="5400675"/>
          </a:xfrm>
        </p:spPr>
        <p:txBody>
          <a:bodyPr/>
          <a:lstStyle/>
          <a:p>
            <a:r>
              <a:rPr lang="ru-RU" sz="1600" b="1" dirty="0" smtClean="0"/>
              <a:t>Процессор:</a:t>
            </a:r>
            <a:r>
              <a:rPr lang="ru-RU" sz="1600" dirty="0" smtClean="0"/>
              <a:t>   циклическое исполнение </a:t>
            </a:r>
            <a:r>
              <a:rPr lang="ru-RU" sz="1600" dirty="0"/>
              <a:t>следующих шагов, показанных на рисунке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(Алгоритм </a:t>
            </a:r>
            <a:r>
              <a:rPr lang="ru-RU" sz="1600" dirty="0"/>
              <a:t>функционирования </a:t>
            </a:r>
            <a:r>
              <a:rPr lang="ru-RU" sz="1600" dirty="0" smtClean="0"/>
              <a:t>процессора)</a:t>
            </a:r>
            <a:endParaRPr lang="ru-RU" sz="1600" dirty="0"/>
          </a:p>
        </p:txBody>
      </p:sp>
      <p:pic>
        <p:nvPicPr>
          <p:cNvPr id="8" name="Picture 4" descr="1"/>
          <p:cNvPicPr>
            <a:picLocks noChangeAspect="1" noChangeArrowheads="1"/>
          </p:cNvPicPr>
          <p:nvPr/>
        </p:nvPicPr>
        <p:blipFill>
          <a:blip r:embed="rId2" cstate="email">
            <a:lum bright="-24000" contrast="30000"/>
            <a:grayscl/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99792" y="2204864"/>
            <a:ext cx="4022725" cy="40798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Обобщённая структура микропроцессора</a:t>
            </a:r>
          </a:p>
        </p:txBody>
      </p:sp>
      <p:pic>
        <p:nvPicPr>
          <p:cNvPr id="4" name="Picture 4" descr="2"/>
          <p:cNvPicPr>
            <a:picLocks noChangeAspect="1" noChangeArrowheads="1"/>
          </p:cNvPicPr>
          <p:nvPr/>
        </p:nvPicPr>
        <p:blipFill>
          <a:blip r:embed="rId2" cstate="email">
            <a:lum bright="-18000" contrast="66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71800" y="1305192"/>
            <a:ext cx="3946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487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/>
              <a:t>Обобщённая структура микропроцессора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/>
              <a:t>Мультиплексор блока выборки команд служит для выдачи в память либо адреса команды из счётчика команд РС, либо адреса данных, сформированного в АЛУ при выполнении команды пересылки, задающей обмен между регистром и ячейкой памяти.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Память получает адрес по линии «выдача адреса» и возвращает команду или данные, если к памяти идет обращение по чтению, или использует этот адрес и данные с магистрали «выдача данных в память» для записи данных в ячейку памяти с этим адресом.</a:t>
            </a:r>
          </a:p>
          <a:p>
            <a:pPr>
              <a:lnSpc>
                <a:spcPct val="90000"/>
              </a:lnSpc>
            </a:pPr>
            <a:r>
              <a:rPr lang="ru-RU" sz="2000" dirty="0"/>
              <a:t>В случае если из памяти поступает команда, то </a:t>
            </a:r>
            <a:r>
              <a:rPr lang="ru-RU" sz="2000" dirty="0" err="1"/>
              <a:t>демультиплексор</a:t>
            </a:r>
            <a:r>
              <a:rPr lang="ru-RU" sz="2000" dirty="0"/>
              <a:t> блока выборки команд направляет ее в блок декодирования. При поступлении из памяти данных в ходе выполнения команды пересылки эти данные записываются через АЛУ в соответствующий регистр, заданный в этой команде.</a:t>
            </a:r>
          </a:p>
        </p:txBody>
      </p:sp>
    </p:spTree>
    <p:extLst>
      <p:ext uri="{BB962C8B-B14F-4D97-AF65-F5344CB8AC3E}">
        <p14:creationId xmlns:p14="http://schemas.microsoft.com/office/powerpoint/2010/main" val="734133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solidFill>
                  <a:srgbClr val="FFFFFF"/>
                </a:solidFill>
              </a:rPr>
              <a:t>Обобщённая структура микропроцессора</a:t>
            </a:r>
            <a:endParaRPr lang="ru-R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14400" y="1484784"/>
            <a:ext cx="7772400" cy="464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000" kern="0" dirty="0" smtClean="0"/>
              <a:t>Счётчик команд РС блока выборки команд может получать приращение +1 в специальном блоке, функционирующем параллельно с АЛУ, либо в РС записывается сформированный в АЛУ адрес перехода в случае выполнения команды перехода.</a:t>
            </a:r>
          </a:p>
          <a:p>
            <a:pPr>
              <a:lnSpc>
                <a:spcPct val="90000"/>
              </a:lnSpc>
            </a:pPr>
            <a:r>
              <a:rPr lang="ru-RU" sz="2000" kern="0" dirty="0" smtClean="0"/>
              <a:t>В блоке декодирования определяются указанные в команде регистры из регистрового файла. Содержимое регистров операндов фиксируется в регистрах </a:t>
            </a:r>
            <a:r>
              <a:rPr lang="ru-RU" sz="2000" b="1" kern="0" dirty="0" smtClean="0"/>
              <a:t>А</a:t>
            </a:r>
            <a:r>
              <a:rPr lang="ru-RU" sz="2000" kern="0" dirty="0" smtClean="0"/>
              <a:t> и </a:t>
            </a:r>
            <a:r>
              <a:rPr lang="ru-RU" sz="2000" b="1" kern="0" dirty="0" smtClean="0"/>
              <a:t>В</a:t>
            </a:r>
            <a:r>
              <a:rPr lang="ru-RU" sz="2000" kern="0" dirty="0" smtClean="0"/>
              <a:t> соответственно. Если используется непосредственно заданный операнд, то он также фиксируется в регистре </a:t>
            </a:r>
            <a:r>
              <a:rPr lang="ru-RU" sz="2000" b="1" kern="0" dirty="0" smtClean="0"/>
              <a:t>В</a:t>
            </a:r>
            <a:r>
              <a:rPr lang="ru-RU" sz="2000" kern="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ru-RU" sz="2000" kern="0" dirty="0" smtClean="0"/>
              <a:t>После выполнения операции в АЛУ результат также может запоминаться в одном из регистров регистрового файла.</a:t>
            </a:r>
          </a:p>
          <a:p>
            <a:pPr>
              <a:lnSpc>
                <a:spcPct val="90000"/>
              </a:lnSpc>
            </a:pPr>
            <a:r>
              <a:rPr lang="ru-RU" sz="2000" kern="0" dirty="0" smtClean="0"/>
              <a:t>Кроме данных из регистрового файла, в регистры </a:t>
            </a:r>
            <a:r>
              <a:rPr lang="ru-RU" sz="2000" b="1" kern="0" dirty="0" smtClean="0"/>
              <a:t>А</a:t>
            </a:r>
            <a:r>
              <a:rPr lang="ru-RU" sz="2000" kern="0" dirty="0" smtClean="0"/>
              <a:t> и </a:t>
            </a:r>
            <a:r>
              <a:rPr lang="ru-RU" sz="2000" b="1" kern="0" dirty="0" smtClean="0"/>
              <a:t>В</a:t>
            </a:r>
            <a:r>
              <a:rPr lang="ru-RU" sz="2000" kern="0" dirty="0" smtClean="0"/>
              <a:t> при выполнении команд перехода может записываться значение счётчика команд </a:t>
            </a:r>
            <a:r>
              <a:rPr lang="ru-RU" sz="2000" b="1" kern="0" dirty="0" smtClean="0"/>
              <a:t>РС + 1</a:t>
            </a:r>
            <a:r>
              <a:rPr lang="ru-RU" sz="2000" kern="0" dirty="0" smtClean="0"/>
              <a:t>.</a:t>
            </a: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2538520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Контрастный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Контрастный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онтрастный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онтрастный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онтрастный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248</TotalTime>
  <Words>2265</Words>
  <Application>Microsoft Office PowerPoint</Application>
  <PresentationFormat>Экран (4:3)</PresentationFormat>
  <Paragraphs>214</Paragraphs>
  <Slides>28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Тема1</vt:lpstr>
      <vt:lpstr>09.11.2020 ИС 2курс ОС    Упрощенная архитектура типовой микро-ЭВМ.  Структура оперативной памяти. Адресация. Основные регистры. (4 часа)  </vt:lpstr>
      <vt:lpstr>Упрощенная архитектура типовой микро-ЭВМ. </vt:lpstr>
      <vt:lpstr>Упрощенная архитектура типовой микро-ЭВМ. </vt:lpstr>
      <vt:lpstr>Упрощенная архитектура типовой микро-ЭВМ. </vt:lpstr>
      <vt:lpstr>Упрощенная архитектура типовой микро-ЭВМ. </vt:lpstr>
      <vt:lpstr>Упрощенная архитектура типовой микро-ЭВМ. </vt:lpstr>
      <vt:lpstr>Обобщённая структура микропроцессора</vt:lpstr>
      <vt:lpstr>Обобщённая структура микропроцессора</vt:lpstr>
      <vt:lpstr>Обобщённая структура микропроцессора</vt:lpstr>
      <vt:lpstr>Презентация PowerPoint</vt:lpstr>
      <vt:lpstr>Упрощенная архитектура типовой микро-ЭВМ. </vt:lpstr>
      <vt:lpstr>Одно и многопроцессорная архитектура</vt:lpstr>
      <vt:lpstr>   Структура оперативной памяти.  </vt:lpstr>
      <vt:lpstr>Структура оперативной памяти.</vt:lpstr>
      <vt:lpstr>Система команд и методы адресации.</vt:lpstr>
      <vt:lpstr>Система команд и методы адресации.</vt:lpstr>
      <vt:lpstr>Система команд и методы адресации.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Форматы команд и данных.</vt:lpstr>
      <vt:lpstr>ОС как средство управления ресурсами типовой ЭВМ.</vt:lpstr>
      <vt:lpstr>ОС как средство управления ресурсами типовой ЭВМ.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Операционные системы.</dc:title>
  <dc:creator>username</dc:creator>
  <cp:lastModifiedBy>Kuznetsov-77</cp:lastModifiedBy>
  <cp:revision>28</cp:revision>
  <dcterms:created xsi:type="dcterms:W3CDTF">2014-12-21T13:05:02Z</dcterms:created>
  <dcterms:modified xsi:type="dcterms:W3CDTF">2020-11-09T09:45:06Z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279505</vt:lpwstr>
  </property>
  <property fmtid="{D5CDD505-2E9C-101B-9397-08002B2CF9AE}" pid="3" name="NXPowerLiteSettings">
    <vt:lpwstr>C700052003A000</vt:lpwstr>
  </property>
  <property fmtid="{D5CDD505-2E9C-101B-9397-08002B2CF9AE}" pid="4" name="NXPowerLiteVersion">
    <vt:lpwstr>D8.0.11</vt:lpwstr>
  </property>
</Properties>
</file>