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</p:sld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4D2E57-7671-4531-9C05-3BEA205636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436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00EE6-2D26-42B6-94BA-48744ACEE0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829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B14A6-EDCA-47C3-B190-580B847B69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8692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515EB-F7A9-4AF8-9240-7777F017F4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6781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66738" y="17526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E9E20-D265-4882-9724-C872A10AB8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714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85FAF-9D31-4588-9511-DDB28097D9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77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78485-31CE-4FF6-A71D-12C3E5192A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0041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3F1E9-BEC0-4EE0-BE40-5BEFF5C5CF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653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6D92D-E67B-4827-B1B8-F76D4904D7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923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4495-CB0F-4FC4-8FB9-854C25FC430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4651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9017D-5B73-4CD3-BAF9-BB4AC0E676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054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6939B-6106-482D-B894-1FA8397CEB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203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E06E-0FFE-4EFA-BE1D-8B9C2C7E5B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571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7BDBBE0-BEB7-44CB-9D52-3A7B03263E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Литература </a:t>
            </a:r>
            <a:r>
              <a:rPr lang="en-US" altLang="ru-RU" smtClean="0"/>
              <a:t>XX</a:t>
            </a:r>
            <a:r>
              <a:rPr lang="ru-RU" altLang="ru-RU" smtClean="0"/>
              <a:t> века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581400"/>
            <a:ext cx="6934200" cy="2590800"/>
          </a:xfrm>
        </p:spPr>
        <p:txBody>
          <a:bodyPr/>
          <a:lstStyle/>
          <a:p>
            <a:pPr eaLnBrk="1" hangingPunct="1"/>
            <a:endParaRPr lang="ru-RU" altLang="ru-RU" sz="240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7654925" cy="1216025"/>
          </a:xfrm>
        </p:spPr>
        <p:txBody>
          <a:bodyPr/>
          <a:lstStyle/>
          <a:p>
            <a:pPr eaLnBrk="1" hangingPunct="1"/>
            <a:r>
              <a:rPr lang="ru-RU" altLang="ru-RU" sz="3400" smtClean="0"/>
              <a:t>История развития русской литературы </a:t>
            </a:r>
            <a:r>
              <a:rPr lang="en-US" altLang="ru-RU" sz="3400" smtClean="0"/>
              <a:t>XX</a:t>
            </a:r>
            <a:r>
              <a:rPr lang="ru-RU" altLang="ru-RU" sz="3400" smtClean="0"/>
              <a:t> века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348662" cy="1828800"/>
          </a:xfrm>
        </p:spPr>
        <p:txBody>
          <a:bodyPr/>
          <a:lstStyle/>
          <a:p>
            <a:pPr eaLnBrk="1" hangingPunct="1"/>
            <a:r>
              <a:rPr lang="ru-RU" altLang="ru-RU" sz="2600" smtClean="0"/>
              <a:t>До 1917 года русская литература была единой.</a:t>
            </a:r>
          </a:p>
          <a:p>
            <a:pPr eaLnBrk="1" hangingPunct="1"/>
            <a:r>
              <a:rPr lang="ru-RU" altLang="ru-RU" sz="2600" smtClean="0"/>
              <a:t>После 1917 года разделилась на параллельно существующие:</a:t>
            </a:r>
          </a:p>
        </p:txBody>
      </p:sp>
      <p:graphicFrame>
        <p:nvGraphicFramePr>
          <p:cNvPr id="18471" name="Group 39"/>
          <p:cNvGraphicFramePr>
            <a:graphicFrameLocks noGrp="1"/>
          </p:cNvGraphicFramePr>
          <p:nvPr>
            <p:ph sz="half" idx="2"/>
          </p:nvPr>
        </p:nvGraphicFramePr>
        <p:xfrm>
          <a:off x="533400" y="4114800"/>
          <a:ext cx="8458200" cy="990600"/>
        </p:xfrm>
        <a:graphic>
          <a:graphicData uri="http://schemas.openxmlformats.org/drawingml/2006/table">
            <a:tbl>
              <a:tblPr/>
              <a:tblGrid>
                <a:gridCol w="3867150"/>
                <a:gridCol w="246063"/>
                <a:gridCol w="4344987"/>
              </a:tblGrid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литературу русского зарубежья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русскую отечественную литературу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62" name="AutoShape 30"/>
          <p:cNvSpPr>
            <a:spLocks noChangeArrowheads="1"/>
          </p:cNvSpPr>
          <p:nvPr/>
        </p:nvSpPr>
        <p:spPr bwMode="auto">
          <a:xfrm>
            <a:off x="2133600" y="358140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1800"/>
          </a:p>
        </p:txBody>
      </p:sp>
      <p:sp>
        <p:nvSpPr>
          <p:cNvPr id="18463" name="AutoShape 31"/>
          <p:cNvSpPr>
            <a:spLocks noChangeArrowheads="1"/>
          </p:cNvSpPr>
          <p:nvPr/>
        </p:nvSpPr>
        <p:spPr bwMode="auto">
          <a:xfrm>
            <a:off x="6400800" y="358140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1800"/>
          </a:p>
        </p:txBody>
      </p:sp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609600" y="5257800"/>
            <a:ext cx="8305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ru-RU" altLang="ru-RU" sz="2400"/>
              <a:t> В 80-90 гг. восстановилось единство русской литературы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18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8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7" grpId="0" build="p"/>
      <p:bldP spid="18462" grpId="0" animBg="1"/>
      <p:bldP spid="18463" grpId="0" animBg="1"/>
      <p:bldP spid="184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7578725" cy="1216025"/>
          </a:xfrm>
        </p:spPr>
        <p:txBody>
          <a:bodyPr/>
          <a:lstStyle/>
          <a:p>
            <a:pPr eaLnBrk="1" hangingPunct="1"/>
            <a:r>
              <a:rPr lang="ru-RU" altLang="ru-RU" sz="3400" smtClean="0"/>
              <a:t>Тематика русской литературы </a:t>
            </a:r>
            <a:r>
              <a:rPr lang="en-US" altLang="ru-RU" sz="3400" smtClean="0"/>
              <a:t>XX</a:t>
            </a:r>
            <a:r>
              <a:rPr lang="ru-RU" altLang="ru-RU" sz="3400" smtClean="0"/>
              <a:t> века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01000" cy="1295400"/>
          </a:xfrm>
        </p:spPr>
        <p:txBody>
          <a:bodyPr/>
          <a:lstStyle/>
          <a:p>
            <a:pPr eaLnBrk="1" hangingPunct="1"/>
            <a:r>
              <a:rPr lang="ru-RU" altLang="ru-RU" sz="2600" smtClean="0"/>
              <a:t>В 20-е гг. </a:t>
            </a:r>
            <a:r>
              <a:rPr lang="en-US" altLang="ru-RU" sz="2600" smtClean="0"/>
              <a:t>XX</a:t>
            </a:r>
            <a:r>
              <a:rPr lang="ru-RU" altLang="ru-RU" sz="2600" smtClean="0"/>
              <a:t> века господствовала тема «гражданской войны».</a:t>
            </a:r>
          </a:p>
        </p:txBody>
      </p:sp>
      <p:pic>
        <p:nvPicPr>
          <p:cNvPr id="21511" name="Picture 7" descr="Шолохов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2743200"/>
            <a:ext cx="2436813" cy="3276600"/>
          </a:xfrm>
          <a:noFill/>
        </p:spPr>
      </p:pic>
      <p:pic>
        <p:nvPicPr>
          <p:cNvPr id="21512" name="Picture 8" descr="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743200"/>
            <a:ext cx="2503488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7273925" cy="1216025"/>
          </a:xfrm>
        </p:spPr>
        <p:txBody>
          <a:bodyPr/>
          <a:lstStyle/>
          <a:p>
            <a:pPr eaLnBrk="1" hangingPunct="1"/>
            <a:r>
              <a:rPr lang="ru-RU" altLang="ru-RU" sz="3400" smtClean="0"/>
              <a:t>Тематика русской литературы </a:t>
            </a:r>
            <a:r>
              <a:rPr lang="en-US" altLang="ru-RU" sz="3400" smtClean="0"/>
              <a:t>XX</a:t>
            </a:r>
            <a:r>
              <a:rPr lang="ru-RU" altLang="ru-RU" sz="3400" smtClean="0"/>
              <a:t> века</a:t>
            </a: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566738" y="5105400"/>
            <a:ext cx="8348662" cy="914400"/>
          </a:xfrm>
        </p:spPr>
        <p:txBody>
          <a:bodyPr/>
          <a:lstStyle/>
          <a:p>
            <a:pPr eaLnBrk="1" hangingPunct="1"/>
            <a:r>
              <a:rPr lang="ru-RU" altLang="ru-RU" sz="2600" smtClean="0"/>
              <a:t>С 1941 года – тема Великой Отечественной войны и народного подвига.</a:t>
            </a:r>
          </a:p>
        </p:txBody>
      </p:sp>
      <p:pic>
        <p:nvPicPr>
          <p:cNvPr id="24584" name="Picture 8" descr="Фадеев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52613" y="1752600"/>
            <a:ext cx="2203450" cy="3352800"/>
          </a:xfrm>
          <a:noFill/>
        </p:spPr>
      </p:pic>
      <p:pic>
        <p:nvPicPr>
          <p:cNvPr id="24585" name="Picture 9" descr="Твардовский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1752600"/>
            <a:ext cx="2271713" cy="3352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4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4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400" smtClean="0"/>
              <a:t>Тематика русской литературы </a:t>
            </a:r>
            <a:r>
              <a:rPr lang="en-US" altLang="ru-RU" sz="3400" smtClean="0"/>
              <a:t>XX</a:t>
            </a:r>
            <a:r>
              <a:rPr lang="ru-RU" altLang="ru-RU" sz="3400" smtClean="0"/>
              <a:t> века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48662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В 50-60-е гг. – переосмысление роли войны, раскрытие противоречий в мирной жизни («Судьба человека» М.Шолохова, «Районные будни» В.Овечкина).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Появление нового поколения писателей, которые критически подходили к истории и к современной жизни народа и государства: В.Аксёнов, В.Дудинцев, И.Бродский, А.Солженицын и др.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Интерес писателей к нравственным конфликтам (В.Розов, А.Вампилов, А.Володин).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7502525" cy="1216025"/>
          </a:xfrm>
        </p:spPr>
        <p:txBody>
          <a:bodyPr/>
          <a:lstStyle/>
          <a:p>
            <a:pPr eaLnBrk="1" hangingPunct="1"/>
            <a:r>
              <a:rPr lang="ru-RU" altLang="ru-RU" sz="3400" smtClean="0"/>
              <a:t>Тематика русской литературы </a:t>
            </a:r>
            <a:r>
              <a:rPr lang="en-US" altLang="ru-RU" sz="3400" smtClean="0"/>
              <a:t>XX</a:t>
            </a:r>
            <a:r>
              <a:rPr lang="ru-RU" altLang="ru-RU" sz="3400" smtClean="0"/>
              <a:t> века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424862" cy="4267200"/>
          </a:xfrm>
        </p:spPr>
        <p:txBody>
          <a:bodyPr/>
          <a:lstStyle/>
          <a:p>
            <a:pPr eaLnBrk="1" hangingPunct="1"/>
            <a:r>
              <a:rPr lang="ru-RU" altLang="ru-RU" sz="2600" smtClean="0"/>
              <a:t>В 60-70-е гг. – взлёт поэзии: Е.Евтушенко, Б.Ахмадулина, Р.Казакова, А.Вознесенский, Р.Рождественский, Н.Рубцов.</a:t>
            </a:r>
          </a:p>
          <a:p>
            <a:pPr eaLnBrk="1" hangingPunct="1"/>
            <a:r>
              <a:rPr lang="ru-RU" altLang="ru-RU" sz="2600" smtClean="0"/>
              <a:t>Интересна «деревенская проза»: Ф.Абрамов, В.Белов, В.Распутин, В.Шукшин, Б.Можаев.</a:t>
            </a:r>
          </a:p>
          <a:p>
            <a:pPr eaLnBrk="1" hangingPunct="1"/>
            <a:r>
              <a:rPr lang="ru-RU" altLang="ru-RU" sz="2600" smtClean="0"/>
              <a:t>Возникает авторская песня: А.Галич, В.Высоцкий, Б.Окуджава, Ю.Визбор, Ю.Ким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7502525" cy="1216025"/>
          </a:xfrm>
        </p:spPr>
        <p:txBody>
          <a:bodyPr/>
          <a:lstStyle/>
          <a:p>
            <a:pPr eaLnBrk="1" hangingPunct="1"/>
            <a:r>
              <a:rPr lang="ru-RU" altLang="ru-RU" sz="3400" smtClean="0"/>
              <a:t>Тематика русской литературы </a:t>
            </a:r>
            <a:r>
              <a:rPr lang="en-US" altLang="ru-RU" sz="3400" smtClean="0"/>
              <a:t>XX</a:t>
            </a:r>
            <a:r>
              <a:rPr lang="ru-RU" altLang="ru-RU" sz="3400" smtClean="0"/>
              <a:t> века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48662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В 80-90-е гг. стали доступны произведения писателей русского зарубежья: Набокова, И.Бродского и др.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Появляются недоступные ранее для читателей произведения: «Реквием» А.Ахматовой, «Окаянные дни» И.Бунина, «По праву памяти» А.Твардовского.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416925" cy="1216025"/>
          </a:xfrm>
        </p:spPr>
        <p:txBody>
          <a:bodyPr/>
          <a:lstStyle/>
          <a:p>
            <a:pPr eaLnBrk="1" hangingPunct="1"/>
            <a:r>
              <a:rPr lang="ru-RU" altLang="ru-RU" sz="3400" smtClean="0"/>
              <a:t>Воздействие на русскую литературу </a:t>
            </a:r>
            <a:r>
              <a:rPr lang="en-US" altLang="ru-RU" sz="3400" smtClean="0"/>
              <a:t>XX</a:t>
            </a:r>
            <a:r>
              <a:rPr lang="ru-RU" altLang="ru-RU" sz="3400" smtClean="0"/>
              <a:t> века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Оказали журналы «Москва» и «Новый мир».</a:t>
            </a:r>
          </a:p>
        </p:txBody>
      </p:sp>
      <p:pic>
        <p:nvPicPr>
          <p:cNvPr id="31748" name="Picture 4" descr="новый ми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743200"/>
            <a:ext cx="2235200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EAE954075CE374AAE64E7D269914CFC" ma:contentTypeVersion="0" ma:contentTypeDescription="Создание документа." ma:contentTypeScope="" ma:versionID="99ad5f0c9c3828dc9e517db92edaa65d">
  <xsd:schema xmlns:xsd="http://www.w3.org/2001/XMLSchema" xmlns:p="http://schemas.microsoft.com/office/2006/metadata/properties" targetNamespace="http://schemas.microsoft.com/office/2006/metadata/properties" ma:root="true" ma:fieldsID="53974d1da0c14f073d2cc649cae9f3e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одержимого" ma:readOnly="true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BAEE0C-0BED-4311-AE5E-B0AA77940C19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323BCF0E-91A3-420C-A9EA-3A379F06B6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22E5A25C-33C1-4567-ADD2-D8BA648AE923}">
  <ds:schemaRefs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118</TotalTime>
  <Words>264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Verdana</vt:lpstr>
      <vt:lpstr>Arial</vt:lpstr>
      <vt:lpstr>Wingdings</vt:lpstr>
      <vt:lpstr>Calibri</vt:lpstr>
      <vt:lpstr>Профиль</vt:lpstr>
      <vt:lpstr>Литература XX века</vt:lpstr>
      <vt:lpstr>История развития русской литературы XX века</vt:lpstr>
      <vt:lpstr>Тематика русской литературы XX века</vt:lpstr>
      <vt:lpstr>Тематика русской литературы XX века</vt:lpstr>
      <vt:lpstr>Тематика русской литературы XX века</vt:lpstr>
      <vt:lpstr>Тематика русской литературы XX века</vt:lpstr>
      <vt:lpstr>Тематика русской литературы XX века</vt:lpstr>
      <vt:lpstr>Воздействие на русскую литературу XX века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Коля</dc:creator>
  <cp:lastModifiedBy>Kuznetsov-77</cp:lastModifiedBy>
  <cp:revision>24</cp:revision>
  <cp:lastPrinted>1601-01-01T00:00:00Z</cp:lastPrinted>
  <dcterms:created xsi:type="dcterms:W3CDTF">1601-01-01T00:00:00Z</dcterms:created>
  <dcterms:modified xsi:type="dcterms:W3CDTF">2020-12-09T08:13:12Z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120807</vt:lpwstr>
  </property>
  <property fmtid="{D5CDD505-2E9C-101B-9397-08002B2CF9AE}" name="NXPowerLiteSettings" pid="3">
    <vt:lpwstr>C3000400038000</vt:lpwstr>
  </property>
  <property fmtid="{D5CDD505-2E9C-101B-9397-08002B2CF9AE}" name="NXPowerLiteVersion" pid="4">
    <vt:lpwstr>D8.0.11</vt:lpwstr>
  </property>
  <property fmtid="{D5CDD505-2E9C-101B-9397-08002B2CF9AE}" name="TemplateUrl" pid="5">
    <vt:lpwstr/>
  </property>
  <property fmtid="{D5CDD505-2E9C-101B-9397-08002B2CF9AE}" name="Version" pid="6">
    <vt:i4>1</vt:i4>
  </property>
  <property fmtid="{D5CDD505-2E9C-101B-9397-08002B2CF9AE}" name="_SourceUrl" pid="7">
    <vt:lpwstr/>
  </property>
  <property fmtid="{D5CDD505-2E9C-101B-9397-08002B2CF9AE}" name="display_urn:schemas-microsoft-com:office:office#Author" pid="8">
    <vt:lpwstr>Просекская муниципальная основная общеобразовательная школа</vt:lpwstr>
  </property>
  <property fmtid="{D5CDD505-2E9C-101B-9397-08002B2CF9AE}" name="display_urn:schemas-microsoft-com:office:office#Editor" pid="9">
    <vt:lpwstr>Просекская муниципальная основная общеобразовательная школа</vt:lpwstr>
  </property>
  <property fmtid="{D5CDD505-2E9C-101B-9397-08002B2CF9AE}" name="xd_ProgID" pid="10">
    <vt:lpwstr/>
  </property>
  <property fmtid="{D5CDD505-2E9C-101B-9397-08002B2CF9AE}" name="xd_Signature" pid="11">
    <vt:lpwstr/>
  </property>
</Properties>
</file>