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261" r:id="rId15"/>
    <p:sldId id="262" r:id="rId16"/>
    <p:sldId id="263" r:id="rId17"/>
    <p:sldId id="317" r:id="rId18"/>
    <p:sldId id="318" r:id="rId19"/>
    <p:sldId id="319" r:id="rId20"/>
    <p:sldId id="320" r:id="rId21"/>
    <p:sldId id="321" r:id="rId22"/>
    <p:sldId id="322" r:id="rId23"/>
    <p:sldId id="323" r:id="rId24"/>
    <p:sldId id="264" r:id="rId25"/>
    <p:sldId id="265" r:id="rId26"/>
    <p:sldId id="266" r:id="rId27"/>
    <p:sldId id="267" r:id="rId28"/>
    <p:sldId id="268" r:id="rId29"/>
    <p:sldId id="269" r:id="rId30"/>
    <p:sldId id="270" r:id="rId31"/>
    <p:sldId id="271" r:id="rId32"/>
    <p:sldId id="272" r:id="rId33"/>
    <p:sldId id="273" r:id="rId34"/>
    <p:sldId id="274" r:id="rId35"/>
    <p:sldId id="275" r:id="rId36"/>
    <p:sldId id="325" r:id="rId37"/>
    <p:sldId id="324" r:id="rId38"/>
    <p:sldId id="327" r:id="rId39"/>
    <p:sldId id="326" r:id="rId40"/>
    <p:sldId id="329" r:id="rId41"/>
    <p:sldId id="328" r:id="rId42"/>
    <p:sldId id="331" r:id="rId43"/>
    <p:sldId id="330" r:id="rId44"/>
    <p:sldId id="279" r:id="rId45"/>
    <p:sldId id="280" r:id="rId46"/>
    <p:sldId id="281" r:id="rId47"/>
    <p:sldId id="282" r:id="rId48"/>
    <p:sldId id="283" r:id="rId49"/>
    <p:sldId id="284" r:id="rId50"/>
    <p:sldId id="285" r:id="rId51"/>
    <p:sldId id="286" r:id="rId52"/>
    <p:sldId id="287" r:id="rId53"/>
    <p:sldId id="288" r:id="rId54"/>
    <p:sldId id="289" r:id="rId55"/>
    <p:sldId id="290" r:id="rId56"/>
    <p:sldId id="291" r:id="rId57"/>
    <p:sldId id="292" r:id="rId58"/>
    <p:sldId id="293" r:id="rId59"/>
    <p:sldId id="306" r:id="rId60"/>
    <p:sldId id="307" r:id="rId61"/>
    <p:sldId id="308" r:id="rId62"/>
    <p:sldId id="309" r:id="rId63"/>
    <p:sldId id="310" r:id="rId64"/>
    <p:sldId id="311" r:id="rId65"/>
    <p:sldId id="312" r:id="rId66"/>
    <p:sldId id="313" r:id="rId67"/>
    <p:sldId id="314" r:id="rId68"/>
    <p:sldId id="315" r:id="rId69"/>
    <p:sldId id="316" r:id="rId7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105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varenok.ru/data/cache/2013jan/04/35/58127_10424-640x480.jpg" TargetMode="External"/><Relationship Id="rId2" Type="http://schemas.openxmlformats.org/officeDocument/2006/relationships/hyperlink" Target="http://www.povarenok.ru/recipes/show/70449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varenok.ru/data/cache/2013jan/04/35/58128_28854-640x480.jpg" TargetMode="External"/><Relationship Id="rId2" Type="http://schemas.openxmlformats.org/officeDocument/2006/relationships/hyperlink" Target="http://www.povarenok.ru/recipes/show/70449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varenok.ru/data/cache/2013jan/04/35/58129_98980-640x480.jpg" TargetMode="External"/><Relationship Id="rId2" Type="http://schemas.openxmlformats.org/officeDocument/2006/relationships/hyperlink" Target="http://www.povarenok.ru/recipes/show/70449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jpeg"/><Relationship Id="rId5" Type="http://schemas.openxmlformats.org/officeDocument/2006/relationships/hyperlink" Target="http://www.povarenok.ru/data/cache/2013jan/04/35/58130_74612-640x480.jpg" TargetMode="External"/><Relationship Id="rId4" Type="http://schemas.openxmlformats.org/officeDocument/2006/relationships/image" Target="../media/image65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37000" y="2130425"/>
            <a:ext cx="3921199" cy="1470025"/>
          </a:xfrm>
        </p:spPr>
        <p:txBody>
          <a:bodyPr/>
          <a:lstStyle/>
          <a:p>
            <a:r>
              <a:rPr lang="ru-RU" dirty="0"/>
              <a:t>Блюда из птицы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://cs417425.vk.me/v417425471/8c94/gazgygxChW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424" y="-99392"/>
            <a:ext cx="5298504" cy="770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01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/>
          </a:bodyPr>
          <a:lstStyle/>
          <a:p>
            <a:r>
              <a:rPr lang="ru-RU" sz="2800" b="1" dirty="0"/>
              <a:t>Варианты комбинирования различных способов приготовления сложных </a:t>
            </a:r>
            <a:r>
              <a:rPr lang="ru-RU" sz="2800" b="1" dirty="0" smtClean="0"/>
              <a:t>блюд</a:t>
            </a:r>
            <a:r>
              <a:rPr lang="ru-RU" sz="2800" b="1" dirty="0"/>
              <a:t>:</a:t>
            </a:r>
            <a:br>
              <a:rPr lang="ru-RU" sz="2800" b="1" dirty="0"/>
            </a:b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формование</a:t>
            </a:r>
            <a:endParaRPr lang="ru-RU" dirty="0"/>
          </a:p>
          <a:p>
            <a:r>
              <a:rPr lang="ru-RU" dirty="0" err="1" smtClean="0"/>
              <a:t>фарширование</a:t>
            </a:r>
            <a:endParaRPr lang="ru-RU" dirty="0"/>
          </a:p>
          <a:p>
            <a:r>
              <a:rPr lang="ru-RU" dirty="0" smtClean="0"/>
              <a:t>глазирование</a:t>
            </a:r>
            <a:endParaRPr lang="ru-RU" dirty="0"/>
          </a:p>
          <a:p>
            <a:r>
              <a:rPr lang="ru-RU" dirty="0" smtClean="0"/>
              <a:t>измельчение    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814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Глазировать</a:t>
            </a:r>
          </a:p>
        </p:txBody>
      </p:sp>
      <p:sp>
        <p:nvSpPr>
          <p:cNvPr id="14336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1800"/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sz="1800"/>
              <a:t>– от немецкого glasieren – покрывать глазурью, создавать блестящую глянцевую поверхность. Чаще всего глазурью покрывают кондитерские изделия, заливая их шоколадом или специально приготовленной сахарной массой. Однако глазурь используют также для придания блеска и создания красивой глянцевой поверхности овощей, птицы, мяса и др. В этом случае для глазирования используют мед, фруктовые соки и сиропы. </a:t>
            </a:r>
          </a:p>
        </p:txBody>
      </p:sp>
      <p:pic>
        <p:nvPicPr>
          <p:cNvPr id="143368" name="Picture 8" descr="1332825334_ptic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2590800"/>
            <a:ext cx="4029075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211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C:\Users\23\мясо1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4852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Рисунок 1" descr="дичь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9144000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398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9.Блюда </a:t>
            </a:r>
            <a:r>
              <a:rPr lang="ru-RU" dirty="0"/>
              <a:t>из отварной птицы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325008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Правила варки птицы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4267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000"/>
              <a:t>Используют кур и цыплят, реже —  гусей, уток</a:t>
            </a:r>
          </a:p>
          <a:p>
            <a:pPr>
              <a:lnSpc>
                <a:spcPct val="80000"/>
              </a:lnSpc>
            </a:pPr>
            <a:r>
              <a:rPr lang="ru-RU" sz="2000"/>
              <a:t> Варят заправленные тушки птицы целиком. Их кладут в горячую воду (2,5 л воды на 1 кг продукта), быстро нагревают до кипения, удаляют пену, добавляют коренья, репчатый лук, соль и варят при 85—90°С до готовности. </a:t>
            </a:r>
          </a:p>
          <a:p>
            <a:pPr>
              <a:lnSpc>
                <a:spcPct val="80000"/>
              </a:lnSpc>
            </a:pPr>
            <a:r>
              <a:rPr lang="ru-RU" sz="2000"/>
              <a:t>Время варки цыплят 20— 30 мин, молодых кур — 50—60 мин, старых — 3—4 ч, гусей и индеек — 1—2 ч, дичи — 20—40 мин. </a:t>
            </a:r>
          </a:p>
          <a:p>
            <a:pPr>
              <a:lnSpc>
                <a:spcPct val="80000"/>
              </a:lnSpc>
            </a:pPr>
            <a:r>
              <a:rPr lang="ru-RU" sz="2000"/>
              <a:t>Соус - белым с яйцом. Гарнир — рассыпчатый рис, картофельное пюре или картофель отварной, зеленый горошек. К гусю или утке подают красный соус, т.к. мясо темное. Гарнир – тушеная капуста, печеные яблоки, маринованные овощи.</a:t>
            </a:r>
          </a:p>
        </p:txBody>
      </p:sp>
    </p:spTree>
    <p:extLst>
      <p:ext uri="{BB962C8B-B14F-4D97-AF65-F5344CB8AC3E}">
        <p14:creationId xmlns:p14="http://schemas.microsoft.com/office/powerpoint/2010/main" val="235031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Блюда из отварной птицы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/>
              <a:t> Индейка отварная</a:t>
            </a:r>
          </a:p>
          <a:p>
            <a:pPr>
              <a:lnSpc>
                <a:spcPct val="90000"/>
              </a:lnSpc>
            </a:pPr>
            <a:r>
              <a:rPr lang="ru-RU"/>
              <a:t>Птица под паровым соусом</a:t>
            </a:r>
          </a:p>
          <a:p>
            <a:pPr>
              <a:lnSpc>
                <a:spcPct val="90000"/>
              </a:lnSpc>
            </a:pPr>
            <a:r>
              <a:rPr lang="ru-RU"/>
              <a:t>Котлеты натуральные из филе птицы под соусом паровым с грибами</a:t>
            </a:r>
          </a:p>
          <a:p>
            <a:pPr>
              <a:lnSpc>
                <a:spcPct val="90000"/>
              </a:lnSpc>
            </a:pPr>
            <a:r>
              <a:rPr lang="ru-RU"/>
              <a:t>Кролик отварной ( соус -  сметанный с луком или томатный с вином)</a:t>
            </a:r>
          </a:p>
          <a:p>
            <a:pPr>
              <a:lnSpc>
                <a:spcPct val="90000"/>
              </a:lnSpc>
            </a:pPr>
            <a:r>
              <a:rPr lang="ru-RU"/>
              <a:t>Кнели из птицы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10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Фаршированная </a:t>
            </a:r>
            <a:r>
              <a:rPr lang="ru-RU" dirty="0"/>
              <a:t>строчками </a:t>
            </a:r>
            <a:r>
              <a:rPr lang="ru-RU" dirty="0" smtClean="0"/>
              <a:t>куриная ножка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по технологии SOUS VIDE технологии низко температурного приготовления </a:t>
            </a:r>
            <a:r>
              <a:rPr lang="ru-RU" dirty="0" smtClean="0"/>
              <a:t>пищи (</a:t>
            </a:r>
            <a:r>
              <a:rPr lang="ru-RU" dirty="0" err="1" smtClean="0"/>
              <a:t>вакууматор</a:t>
            </a:r>
            <a:r>
              <a:rPr lang="ru-RU" dirty="0" smtClean="0"/>
              <a:t>,</a:t>
            </a:r>
            <a:r>
              <a:rPr lang="ru-RU" dirty="0"/>
              <a:t> </a:t>
            </a:r>
            <a:r>
              <a:rPr lang="ru-RU" dirty="0" smtClean="0"/>
              <a:t>низкотемпературная </a:t>
            </a:r>
            <a:r>
              <a:rPr lang="ru-RU" dirty="0" err="1" smtClean="0"/>
              <a:t>термобаня</a:t>
            </a:r>
            <a:r>
              <a:rPr lang="ru-RU" dirty="0" smtClean="0"/>
              <a:t>)</a:t>
            </a:r>
          </a:p>
          <a:p>
            <a:r>
              <a:rPr lang="ru-RU" dirty="0" smtClean="0"/>
              <a:t>Помыть и почистить грибы, отварить, порезать</a:t>
            </a:r>
            <a:endParaRPr lang="ru-RU" dirty="0"/>
          </a:p>
        </p:txBody>
      </p:sp>
      <p:pic>
        <p:nvPicPr>
          <p:cNvPr id="1027" name="Picture 3" descr="s640x48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3923928" cy="2942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бъект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Picture 2" descr="s640x48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4221088"/>
            <a:ext cx="3396208" cy="254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64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Фаршированная строчками куриная ножка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Отделить </a:t>
            </a:r>
            <a:r>
              <a:rPr lang="ru-RU" dirty="0"/>
              <a:t>косточку от мяса, аккуратно, чтобы не порвать кожу</a:t>
            </a:r>
          </a:p>
        </p:txBody>
      </p:sp>
      <p:pic>
        <p:nvPicPr>
          <p:cNvPr id="2051" name="Picture 3" descr="s640x48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334849"/>
            <a:ext cx="3744078" cy="2808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s640x48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009" y="4121948"/>
            <a:ext cx="3456047" cy="259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3965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Фаршированная строчками куриная ножка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Очистить косточку </a:t>
            </a:r>
            <a:r>
              <a:rPr lang="ru-RU" dirty="0"/>
              <a:t>и аккуратно </a:t>
            </a:r>
            <a:r>
              <a:rPr lang="ru-RU" dirty="0" smtClean="0"/>
              <a:t>отрезать</a:t>
            </a:r>
            <a:endParaRPr lang="ru-RU" dirty="0"/>
          </a:p>
        </p:txBody>
      </p:sp>
      <p:pic>
        <p:nvPicPr>
          <p:cNvPr id="3074" name="Picture 2" descr="s640x48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3960440" cy="2970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s640x48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4149080"/>
            <a:ext cx="3893840" cy="292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1085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2" name="Text Box 68"/>
          <p:cNvSpPr txBox="1">
            <a:spLocks noChangeArrowheads="1"/>
          </p:cNvSpPr>
          <p:nvPr/>
        </p:nvSpPr>
        <p:spPr bwMode="auto">
          <a:xfrm>
            <a:off x="3030538" y="1440872"/>
            <a:ext cx="3754438" cy="3286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200" dirty="0">
                <a:cs typeface="Times New Roman" pitchFamily="18" charset="0"/>
              </a:rPr>
              <a:t>Блюда из птицы</a:t>
            </a:r>
            <a:endParaRPr lang="ru-RU" dirty="0"/>
          </a:p>
        </p:txBody>
      </p:sp>
      <p:sp>
        <p:nvSpPr>
          <p:cNvPr id="11331" name="Text Box 67"/>
          <p:cNvSpPr txBox="1">
            <a:spLocks noChangeArrowheads="1"/>
          </p:cNvSpPr>
          <p:nvPr/>
        </p:nvSpPr>
        <p:spPr bwMode="auto">
          <a:xfrm>
            <a:off x="926306" y="2070894"/>
            <a:ext cx="4157662" cy="3429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200">
                <a:cs typeface="Times New Roman" pitchFamily="18" charset="0"/>
              </a:rPr>
              <a:t>Блюда из с/х птицы</a:t>
            </a:r>
            <a:endParaRPr lang="ru-RU"/>
          </a:p>
        </p:txBody>
      </p:sp>
      <p:sp>
        <p:nvSpPr>
          <p:cNvPr id="11330" name="Text Box 66"/>
          <p:cNvSpPr txBox="1">
            <a:spLocks noChangeArrowheads="1"/>
          </p:cNvSpPr>
          <p:nvPr/>
        </p:nvSpPr>
        <p:spPr bwMode="auto">
          <a:xfrm>
            <a:off x="5395408" y="2078038"/>
            <a:ext cx="2116137" cy="3286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200" dirty="0">
                <a:cs typeface="Times New Roman" pitchFamily="18" charset="0"/>
              </a:rPr>
              <a:t>Блюда из пернатой </a:t>
            </a:r>
            <a:r>
              <a:rPr lang="ru-RU" sz="1200" dirty="0" smtClean="0">
                <a:cs typeface="Times New Roman" pitchFamily="18" charset="0"/>
              </a:rPr>
              <a:t>дичи</a:t>
            </a:r>
            <a:endParaRPr lang="ru-RU" dirty="0"/>
          </a:p>
        </p:txBody>
      </p:sp>
      <p:sp>
        <p:nvSpPr>
          <p:cNvPr id="11329" name="Text Box 65"/>
          <p:cNvSpPr txBox="1">
            <a:spLocks noChangeArrowheads="1"/>
          </p:cNvSpPr>
          <p:nvPr/>
        </p:nvSpPr>
        <p:spPr bwMode="auto">
          <a:xfrm>
            <a:off x="257679" y="2702214"/>
            <a:ext cx="792163" cy="118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1000" b="1">
                <a:cs typeface="Times New Roman" pitchFamily="18" charset="0"/>
              </a:rPr>
              <a:t>Отварные</a:t>
            </a:r>
            <a:endParaRPr lang="ru-RU" sz="1100"/>
          </a:p>
          <a:p>
            <a:pPr eaLnBrk="0" hangingPunct="0"/>
            <a:r>
              <a:rPr lang="ru-RU" sz="1000">
                <a:cs typeface="Times New Roman" pitchFamily="18" charset="0"/>
              </a:rPr>
              <a:t>- тушка целиком</a:t>
            </a:r>
            <a:endParaRPr lang="ru-RU"/>
          </a:p>
        </p:txBody>
      </p:sp>
      <p:sp>
        <p:nvSpPr>
          <p:cNvPr id="11328" name="Text Box 64"/>
          <p:cNvSpPr txBox="1">
            <a:spLocks noChangeArrowheads="1"/>
          </p:cNvSpPr>
          <p:nvPr/>
        </p:nvSpPr>
        <p:spPr bwMode="auto">
          <a:xfrm>
            <a:off x="1091406" y="2668299"/>
            <a:ext cx="731837" cy="118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1000" b="1" dirty="0" err="1">
                <a:cs typeface="Times New Roman" pitchFamily="18" charset="0"/>
              </a:rPr>
              <a:t>Припу</a:t>
            </a:r>
            <a:r>
              <a:rPr lang="ru-RU" sz="1000" b="1" dirty="0">
                <a:cs typeface="Times New Roman" pitchFamily="18" charset="0"/>
              </a:rPr>
              <a:t>-щенные</a:t>
            </a:r>
            <a:endParaRPr lang="ru-RU" sz="1100" dirty="0"/>
          </a:p>
          <a:p>
            <a:pPr eaLnBrk="0" hangingPunct="0"/>
            <a:r>
              <a:rPr lang="ru-RU" sz="1000" dirty="0">
                <a:cs typeface="Times New Roman" pitchFamily="18" charset="0"/>
              </a:rPr>
              <a:t>- филе</a:t>
            </a:r>
            <a:endParaRPr lang="ru-RU" sz="1100" dirty="0"/>
          </a:p>
          <a:p>
            <a:pPr eaLnBrk="0" hangingPunct="0"/>
            <a:r>
              <a:rPr lang="ru-RU" sz="1000" dirty="0">
                <a:cs typeface="Times New Roman" pitchFamily="18" charset="0"/>
              </a:rPr>
              <a:t>- бедро</a:t>
            </a:r>
            <a:endParaRPr lang="ru-RU" sz="1100" dirty="0"/>
          </a:p>
          <a:p>
            <a:pPr eaLnBrk="0" hangingPunct="0"/>
            <a:r>
              <a:rPr lang="ru-RU" sz="1000" dirty="0">
                <a:cs typeface="Times New Roman" pitchFamily="18" charset="0"/>
              </a:rPr>
              <a:t>- голень</a:t>
            </a:r>
            <a:endParaRPr lang="ru-RU" sz="1100" dirty="0"/>
          </a:p>
          <a:p>
            <a:pPr eaLnBrk="0" hangingPunct="0"/>
            <a:r>
              <a:rPr lang="ru-RU" sz="1000" dirty="0">
                <a:cs typeface="Times New Roman" pitchFamily="18" charset="0"/>
              </a:rPr>
              <a:t>- кнели</a:t>
            </a:r>
            <a:endParaRPr lang="ru-RU" dirty="0"/>
          </a:p>
        </p:txBody>
      </p:sp>
      <p:sp>
        <p:nvSpPr>
          <p:cNvPr id="11327" name="Text Box 63"/>
          <p:cNvSpPr txBox="1">
            <a:spLocks noChangeArrowheads="1"/>
          </p:cNvSpPr>
          <p:nvPr/>
        </p:nvSpPr>
        <p:spPr bwMode="auto">
          <a:xfrm>
            <a:off x="1871662" y="2660073"/>
            <a:ext cx="730250" cy="118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1200" b="1" dirty="0">
                <a:cs typeface="Times New Roman" pitchFamily="18" charset="0"/>
              </a:rPr>
              <a:t>На пару</a:t>
            </a:r>
            <a:endParaRPr lang="ru-RU" sz="1100" dirty="0"/>
          </a:p>
          <a:p>
            <a:pPr eaLnBrk="0" hangingPunct="0"/>
            <a:r>
              <a:rPr lang="ru-RU" sz="1200" dirty="0">
                <a:cs typeface="Times New Roman" pitchFamily="18" charset="0"/>
              </a:rPr>
              <a:t>- кнели</a:t>
            </a:r>
            <a:endParaRPr lang="ru-RU" sz="1100" dirty="0"/>
          </a:p>
          <a:p>
            <a:pPr eaLnBrk="0" hangingPunct="0"/>
            <a:r>
              <a:rPr lang="ru-RU" sz="1200" dirty="0">
                <a:cs typeface="Times New Roman" pitchFamily="18" charset="0"/>
              </a:rPr>
              <a:t>- филе</a:t>
            </a:r>
            <a:endParaRPr lang="ru-RU" sz="1100" dirty="0"/>
          </a:p>
          <a:p>
            <a:pPr eaLnBrk="0" hangingPunct="0"/>
            <a:r>
              <a:rPr lang="ru-RU" sz="1200" dirty="0">
                <a:cs typeface="Times New Roman" pitchFamily="18" charset="0"/>
              </a:rPr>
              <a:t>- бедро</a:t>
            </a:r>
            <a:endParaRPr lang="ru-RU" sz="1100" dirty="0"/>
          </a:p>
          <a:p>
            <a:pPr eaLnBrk="0" hangingPunct="0"/>
            <a:r>
              <a:rPr lang="ru-RU" sz="1200" dirty="0">
                <a:cs typeface="Times New Roman" pitchFamily="18" charset="0"/>
              </a:rPr>
              <a:t>- голень</a:t>
            </a:r>
            <a:endParaRPr lang="ru-RU" dirty="0"/>
          </a:p>
        </p:txBody>
      </p:sp>
      <p:sp>
        <p:nvSpPr>
          <p:cNvPr id="11326" name="Text Box 62"/>
          <p:cNvSpPr txBox="1">
            <a:spLocks noChangeArrowheads="1"/>
          </p:cNvSpPr>
          <p:nvPr/>
        </p:nvSpPr>
        <p:spPr bwMode="auto">
          <a:xfrm>
            <a:off x="2679484" y="2660650"/>
            <a:ext cx="792162" cy="5492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1000" b="1" dirty="0">
                <a:cs typeface="Times New Roman" pitchFamily="18" charset="0"/>
              </a:rPr>
              <a:t>Жареные основным способом</a:t>
            </a:r>
            <a:endParaRPr lang="ru-RU" sz="1100" dirty="0"/>
          </a:p>
          <a:p>
            <a:pPr eaLnBrk="0" hangingPunct="0"/>
            <a:endParaRPr lang="ru-RU" dirty="0"/>
          </a:p>
        </p:txBody>
      </p:sp>
      <p:sp>
        <p:nvSpPr>
          <p:cNvPr id="11325" name="Text Box 61"/>
          <p:cNvSpPr txBox="1">
            <a:spLocks noChangeArrowheads="1"/>
          </p:cNvSpPr>
          <p:nvPr/>
        </p:nvSpPr>
        <p:spPr bwMode="auto">
          <a:xfrm>
            <a:off x="3614737" y="2644775"/>
            <a:ext cx="828675" cy="15970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900" b="1" dirty="0">
                <a:latin typeface="Times New Roman" pitchFamily="18" charset="0"/>
                <a:cs typeface="Times New Roman" pitchFamily="18" charset="0"/>
              </a:rPr>
              <a:t>Тушеные</a:t>
            </a:r>
          </a:p>
          <a:p>
            <a:pPr eaLnBrk="0" hangingPunct="0"/>
            <a:r>
              <a:rPr lang="ru-RU" sz="1000" dirty="0">
                <a:cs typeface="Times New Roman" pitchFamily="18" charset="0"/>
              </a:rPr>
              <a:t>- порционными</a:t>
            </a:r>
            <a:r>
              <a:rPr lang="ru-RU" sz="1200" b="1" dirty="0">
                <a:cs typeface="Times New Roman" pitchFamily="18" charset="0"/>
              </a:rPr>
              <a:t> </a:t>
            </a:r>
            <a:r>
              <a:rPr lang="ru-RU" sz="1000" dirty="0">
                <a:cs typeface="Times New Roman" pitchFamily="18" charset="0"/>
              </a:rPr>
              <a:t>куск</a:t>
            </a:r>
            <a:r>
              <a:rPr lang="ru-RU" sz="1200" dirty="0">
                <a:cs typeface="Times New Roman" pitchFamily="18" charset="0"/>
              </a:rPr>
              <a:t>ами</a:t>
            </a:r>
            <a:endParaRPr lang="ru-RU" sz="1100" dirty="0"/>
          </a:p>
          <a:p>
            <a:pPr eaLnBrk="0" hangingPunct="0"/>
            <a:r>
              <a:rPr lang="ru-RU" sz="1200" dirty="0">
                <a:cs typeface="Times New Roman" pitchFamily="18" charset="0"/>
              </a:rPr>
              <a:t>- мелкими кусками</a:t>
            </a:r>
            <a:endParaRPr lang="ru-RU" dirty="0"/>
          </a:p>
        </p:txBody>
      </p:sp>
      <p:sp>
        <p:nvSpPr>
          <p:cNvPr id="11324" name="Text Box 60"/>
          <p:cNvSpPr txBox="1">
            <a:spLocks noChangeArrowheads="1"/>
          </p:cNvSpPr>
          <p:nvPr/>
        </p:nvSpPr>
        <p:spPr bwMode="auto">
          <a:xfrm>
            <a:off x="4584700" y="2644775"/>
            <a:ext cx="646113" cy="118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1200" b="1">
                <a:cs typeface="Times New Roman" pitchFamily="18" charset="0"/>
              </a:rPr>
              <a:t>Запеченные</a:t>
            </a:r>
            <a:endParaRPr lang="ru-RU" sz="1100"/>
          </a:p>
          <a:p>
            <a:pPr eaLnBrk="0" hangingPunct="0"/>
            <a:r>
              <a:rPr lang="ru-RU" sz="1200">
                <a:cs typeface="Times New Roman" pitchFamily="18" charset="0"/>
              </a:rPr>
              <a:t>- филе</a:t>
            </a:r>
            <a:endParaRPr lang="ru-RU"/>
          </a:p>
        </p:txBody>
      </p:sp>
      <p:sp>
        <p:nvSpPr>
          <p:cNvPr id="11323" name="Text Box 59"/>
          <p:cNvSpPr txBox="1">
            <a:spLocks noChangeArrowheads="1"/>
          </p:cNvSpPr>
          <p:nvPr/>
        </p:nvSpPr>
        <p:spPr bwMode="auto">
          <a:xfrm>
            <a:off x="5650201" y="2796381"/>
            <a:ext cx="803275" cy="11826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900" b="1">
                <a:cs typeface="Times New Roman" pitchFamily="18" charset="0"/>
              </a:rPr>
              <a:t>Жарка</a:t>
            </a:r>
            <a:endParaRPr lang="ru-RU" sz="1100"/>
          </a:p>
          <a:p>
            <a:pPr eaLnBrk="0" hangingPunct="0"/>
            <a:r>
              <a:rPr lang="ru-RU" sz="900">
                <a:cs typeface="Times New Roman" pitchFamily="18" charset="0"/>
              </a:rPr>
              <a:t>- целиком</a:t>
            </a:r>
            <a:endParaRPr lang="ru-RU" sz="1100"/>
          </a:p>
          <a:p>
            <a:pPr eaLnBrk="0" hangingPunct="0"/>
            <a:r>
              <a:rPr lang="ru-RU" sz="900">
                <a:cs typeface="Times New Roman" pitchFamily="18" charset="0"/>
              </a:rPr>
              <a:t>- порции-онными</a:t>
            </a:r>
            <a:r>
              <a:rPr lang="ru-RU" sz="900" b="1">
                <a:cs typeface="Times New Roman" pitchFamily="18" charset="0"/>
              </a:rPr>
              <a:t> </a:t>
            </a:r>
            <a:r>
              <a:rPr lang="ru-RU" sz="900">
                <a:cs typeface="Times New Roman" pitchFamily="18" charset="0"/>
              </a:rPr>
              <a:t>кусками</a:t>
            </a:r>
            <a:endParaRPr lang="ru-RU"/>
          </a:p>
        </p:txBody>
      </p:sp>
      <p:sp>
        <p:nvSpPr>
          <p:cNvPr id="11322" name="Text Box 58"/>
          <p:cNvSpPr txBox="1">
            <a:spLocks noChangeArrowheads="1"/>
          </p:cNvSpPr>
          <p:nvPr/>
        </p:nvSpPr>
        <p:spPr bwMode="auto">
          <a:xfrm>
            <a:off x="6876256" y="2701925"/>
            <a:ext cx="784225" cy="1371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900" b="1" dirty="0">
                <a:cs typeface="Times New Roman" pitchFamily="18" charset="0"/>
              </a:rPr>
              <a:t>Тушение</a:t>
            </a:r>
            <a:endParaRPr lang="ru-RU" sz="1100" dirty="0"/>
          </a:p>
          <a:p>
            <a:pPr eaLnBrk="0" hangingPunct="0"/>
            <a:r>
              <a:rPr lang="ru-RU" sz="900" dirty="0">
                <a:cs typeface="Times New Roman" pitchFamily="18" charset="0"/>
              </a:rPr>
              <a:t>-порцион-</a:t>
            </a:r>
            <a:r>
              <a:rPr lang="ru-RU" sz="900" dirty="0" err="1">
                <a:cs typeface="Times New Roman" pitchFamily="18" charset="0"/>
              </a:rPr>
              <a:t>ными</a:t>
            </a:r>
            <a:r>
              <a:rPr lang="ru-RU" sz="1200" dirty="0">
                <a:cs typeface="Times New Roman" pitchFamily="18" charset="0"/>
              </a:rPr>
              <a:t> кусками</a:t>
            </a:r>
            <a:endParaRPr lang="ru-RU" sz="1100" dirty="0"/>
          </a:p>
          <a:p>
            <a:pPr eaLnBrk="0" hangingPunct="0"/>
            <a:r>
              <a:rPr lang="ru-RU" sz="1200" dirty="0">
                <a:cs typeface="Times New Roman" pitchFamily="18" charset="0"/>
              </a:rPr>
              <a:t>- мелкими кусками</a:t>
            </a:r>
            <a:endParaRPr lang="ru-RU" dirty="0"/>
          </a:p>
        </p:txBody>
      </p:sp>
      <p:cxnSp>
        <p:nvCxnSpPr>
          <p:cNvPr id="11321" name="AutoShape 57"/>
          <p:cNvCxnSpPr>
            <a:cxnSpLocks noChangeShapeType="1"/>
          </p:cNvCxnSpPr>
          <p:nvPr/>
        </p:nvCxnSpPr>
        <p:spPr bwMode="auto">
          <a:xfrm>
            <a:off x="3017838" y="1925638"/>
            <a:ext cx="12700" cy="1524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20" name="AutoShape 56"/>
          <p:cNvCxnSpPr>
            <a:cxnSpLocks noChangeShapeType="1"/>
          </p:cNvCxnSpPr>
          <p:nvPr/>
        </p:nvCxnSpPr>
        <p:spPr bwMode="auto">
          <a:xfrm>
            <a:off x="6266008" y="1841500"/>
            <a:ext cx="0" cy="1524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19" name="AutoShape 55"/>
          <p:cNvCxnSpPr>
            <a:cxnSpLocks noChangeShapeType="1"/>
          </p:cNvCxnSpPr>
          <p:nvPr/>
        </p:nvCxnSpPr>
        <p:spPr bwMode="auto">
          <a:xfrm flipH="1">
            <a:off x="926306" y="2504931"/>
            <a:ext cx="165100" cy="16336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18" name="AutoShape 54"/>
          <p:cNvCxnSpPr>
            <a:cxnSpLocks noChangeShapeType="1"/>
          </p:cNvCxnSpPr>
          <p:nvPr/>
        </p:nvCxnSpPr>
        <p:spPr bwMode="auto">
          <a:xfrm>
            <a:off x="1464973" y="2432699"/>
            <a:ext cx="12700" cy="214313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17" name="AutoShape 53"/>
          <p:cNvCxnSpPr>
            <a:cxnSpLocks noChangeShapeType="1"/>
          </p:cNvCxnSpPr>
          <p:nvPr/>
        </p:nvCxnSpPr>
        <p:spPr bwMode="auto">
          <a:xfrm>
            <a:off x="2221489" y="2404485"/>
            <a:ext cx="12700" cy="214313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16" name="AutoShape 52"/>
          <p:cNvCxnSpPr>
            <a:cxnSpLocks noChangeShapeType="1"/>
          </p:cNvCxnSpPr>
          <p:nvPr/>
        </p:nvCxnSpPr>
        <p:spPr bwMode="auto">
          <a:xfrm>
            <a:off x="3017838" y="2432699"/>
            <a:ext cx="12700" cy="214313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15" name="AutoShape 51"/>
          <p:cNvCxnSpPr>
            <a:cxnSpLocks noChangeShapeType="1"/>
          </p:cNvCxnSpPr>
          <p:nvPr/>
        </p:nvCxnSpPr>
        <p:spPr bwMode="auto">
          <a:xfrm>
            <a:off x="4012622" y="2435441"/>
            <a:ext cx="12700" cy="214313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14" name="AutoShape 50"/>
          <p:cNvCxnSpPr>
            <a:cxnSpLocks noChangeShapeType="1"/>
          </p:cNvCxnSpPr>
          <p:nvPr/>
        </p:nvCxnSpPr>
        <p:spPr bwMode="auto">
          <a:xfrm>
            <a:off x="4893901" y="2441575"/>
            <a:ext cx="12700" cy="214313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13" name="AutoShape 49"/>
          <p:cNvCxnSpPr>
            <a:cxnSpLocks noChangeShapeType="1"/>
          </p:cNvCxnSpPr>
          <p:nvPr/>
        </p:nvCxnSpPr>
        <p:spPr bwMode="auto">
          <a:xfrm>
            <a:off x="7242968" y="2430462"/>
            <a:ext cx="12700" cy="214313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12" name="AutoShape 48"/>
          <p:cNvCxnSpPr>
            <a:cxnSpLocks noChangeShapeType="1"/>
          </p:cNvCxnSpPr>
          <p:nvPr/>
        </p:nvCxnSpPr>
        <p:spPr bwMode="auto">
          <a:xfrm>
            <a:off x="5868144" y="2397775"/>
            <a:ext cx="12700" cy="214313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11" name="AutoShape 47"/>
          <p:cNvCxnSpPr>
            <a:cxnSpLocks noChangeShapeType="1"/>
          </p:cNvCxnSpPr>
          <p:nvPr/>
        </p:nvCxnSpPr>
        <p:spPr bwMode="auto">
          <a:xfrm flipH="1">
            <a:off x="2346325" y="3237398"/>
            <a:ext cx="511175" cy="11461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10" name="AutoShape 46"/>
          <p:cNvCxnSpPr>
            <a:cxnSpLocks noChangeShapeType="1"/>
          </p:cNvCxnSpPr>
          <p:nvPr/>
        </p:nvCxnSpPr>
        <p:spPr bwMode="auto">
          <a:xfrm>
            <a:off x="3126220" y="3194614"/>
            <a:ext cx="390525" cy="11461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309" name="Text Box 45"/>
          <p:cNvSpPr txBox="1">
            <a:spLocks noChangeArrowheads="1"/>
          </p:cNvSpPr>
          <p:nvPr/>
        </p:nvSpPr>
        <p:spPr bwMode="auto">
          <a:xfrm>
            <a:off x="1676400" y="4391025"/>
            <a:ext cx="792163" cy="5492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1000">
                <a:cs typeface="Times New Roman" pitchFamily="18" charset="0"/>
              </a:rPr>
              <a:t>целиком</a:t>
            </a:r>
            <a:endParaRPr lang="ru-RU" sz="1100"/>
          </a:p>
          <a:p>
            <a:pPr eaLnBrk="0" hangingPunct="0"/>
            <a:endParaRPr lang="ru-RU"/>
          </a:p>
        </p:txBody>
      </p:sp>
      <p:sp>
        <p:nvSpPr>
          <p:cNvPr id="11308" name="Text Box 44"/>
          <p:cNvSpPr txBox="1">
            <a:spLocks noChangeArrowheads="1"/>
          </p:cNvSpPr>
          <p:nvPr/>
        </p:nvSpPr>
        <p:spPr bwMode="auto">
          <a:xfrm>
            <a:off x="2601913" y="4391025"/>
            <a:ext cx="1176337" cy="5492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1000">
                <a:cs typeface="Times New Roman" pitchFamily="18" charset="0"/>
              </a:rPr>
              <a:t>порционными кусками</a:t>
            </a:r>
            <a:endParaRPr lang="ru-RU" sz="1100"/>
          </a:p>
          <a:p>
            <a:pPr eaLnBrk="0" hangingPunct="0"/>
            <a:endParaRPr lang="ru-RU"/>
          </a:p>
        </p:txBody>
      </p:sp>
      <p:sp>
        <p:nvSpPr>
          <p:cNvPr id="11333" name="Rectangle 69"/>
          <p:cNvSpPr>
            <a:spLocks noChangeArrowheads="1"/>
          </p:cNvSpPr>
          <p:nvPr/>
        </p:nvSpPr>
        <p:spPr bwMode="auto">
          <a:xfrm>
            <a:off x="128588" y="1917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tabLst>
                <a:tab pos="269875" algn="l"/>
              </a:tabLst>
            </a:pPr>
            <a:endParaRPr lang="ru-RU"/>
          </a:p>
        </p:txBody>
      </p:sp>
      <p:sp>
        <p:nvSpPr>
          <p:cNvPr id="11334" name="Rectangle 70"/>
          <p:cNvSpPr>
            <a:spLocks noChangeArrowheads="1"/>
          </p:cNvSpPr>
          <p:nvPr/>
        </p:nvSpPr>
        <p:spPr bwMode="auto">
          <a:xfrm>
            <a:off x="128588" y="1917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1347" name="Rectangle 83"/>
          <p:cNvSpPr>
            <a:spLocks noChangeArrowheads="1"/>
          </p:cNvSpPr>
          <p:nvPr/>
        </p:nvSpPr>
        <p:spPr bwMode="auto">
          <a:xfrm>
            <a:off x="128588" y="1917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1348" name="Rectangle 8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ru-RU" dirty="0" smtClean="0"/>
              <a:t>2. Классификация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539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Н</a:t>
            </a:r>
            <a:r>
              <a:rPr lang="ru-RU" dirty="0" smtClean="0"/>
              <a:t>а </a:t>
            </a:r>
            <a:r>
              <a:rPr lang="ru-RU" dirty="0"/>
              <a:t>сливочном масле обжариваем лук парей и грибы, с прованскими травами и молотым </a:t>
            </a:r>
            <a:r>
              <a:rPr lang="ru-RU" dirty="0" smtClean="0"/>
              <a:t>перцем</a:t>
            </a:r>
          </a:p>
          <a:p>
            <a:r>
              <a:rPr lang="ru-RU" dirty="0" smtClean="0"/>
              <a:t>Расстилаем пищевую пленку на доске, выкладываем ножку</a:t>
            </a:r>
            <a:endParaRPr lang="ru-RU" dirty="0"/>
          </a:p>
        </p:txBody>
      </p:sp>
      <p:pic>
        <p:nvPicPr>
          <p:cNvPr id="4099" name="Picture 3" descr="s640x48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808" y="1350685"/>
            <a:ext cx="3515883" cy="26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s640x48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209777"/>
            <a:ext cx="3510260" cy="263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25381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Фаршированная строчками куриная ножка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Косточку вставляют через </a:t>
            </a:r>
            <a:r>
              <a:rPr lang="ru-RU" dirty="0"/>
              <a:t>дырку наружу</a:t>
            </a:r>
          </a:p>
          <a:p>
            <a:r>
              <a:rPr lang="ru-RU" dirty="0" smtClean="0"/>
              <a:t>Немного надрезают </a:t>
            </a:r>
            <a:r>
              <a:rPr lang="ru-RU" dirty="0"/>
              <a:t>мясо,  </a:t>
            </a:r>
            <a:r>
              <a:rPr lang="ru-RU" dirty="0" smtClean="0"/>
              <a:t>солят, </a:t>
            </a:r>
            <a:r>
              <a:rPr lang="ru-RU" dirty="0" err="1" smtClean="0"/>
              <a:t>перчят</a:t>
            </a:r>
            <a:r>
              <a:rPr lang="ru-RU" dirty="0" smtClean="0"/>
              <a:t>, </a:t>
            </a:r>
            <a:r>
              <a:rPr lang="ru-RU" dirty="0"/>
              <a:t>и </a:t>
            </a:r>
            <a:r>
              <a:rPr lang="ru-RU" dirty="0" smtClean="0"/>
              <a:t>фаршируют </a:t>
            </a:r>
            <a:r>
              <a:rPr lang="ru-RU" dirty="0"/>
              <a:t>грибами и кусочками сливочного </a:t>
            </a:r>
            <a:r>
              <a:rPr lang="ru-RU" dirty="0" smtClean="0"/>
              <a:t>масла, формуют</a:t>
            </a:r>
          </a:p>
          <a:p>
            <a:r>
              <a:rPr lang="ru-RU" dirty="0" smtClean="0"/>
              <a:t>Солят, </a:t>
            </a:r>
            <a:r>
              <a:rPr lang="ru-RU" dirty="0" err="1" smtClean="0"/>
              <a:t>перчят</a:t>
            </a:r>
            <a:r>
              <a:rPr lang="ru-RU" dirty="0" smtClean="0"/>
              <a:t> сверху</a:t>
            </a:r>
            <a:r>
              <a:rPr lang="ru-RU" dirty="0"/>
              <a:t>, и обсыпаем прованскими травами. </a:t>
            </a:r>
            <a:r>
              <a:rPr lang="ru-RU" dirty="0" smtClean="0"/>
              <a:t>Заворачивают в </a:t>
            </a:r>
            <a:r>
              <a:rPr lang="ru-RU" dirty="0"/>
              <a:t>первый слой </a:t>
            </a:r>
            <a:r>
              <a:rPr lang="ru-RU" dirty="0" smtClean="0"/>
              <a:t>пленки</a:t>
            </a:r>
            <a:endParaRPr lang="ru-RU" dirty="0"/>
          </a:p>
        </p:txBody>
      </p:sp>
      <p:pic>
        <p:nvPicPr>
          <p:cNvPr id="5122" name="Picture 2" descr="s640x48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3323861" cy="249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s640x48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4005965"/>
            <a:ext cx="3899925" cy="292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83822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Фаршированная строчками куриная ножка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Подкручивают пленку, сворачивая плотный рулет</a:t>
            </a:r>
          </a:p>
          <a:p>
            <a:r>
              <a:rPr lang="ru-RU" dirty="0" smtClean="0"/>
              <a:t>Завязывают, </a:t>
            </a:r>
            <a:r>
              <a:rPr lang="ru-RU" dirty="0"/>
              <a:t>и </a:t>
            </a:r>
            <a:r>
              <a:rPr lang="ru-RU" dirty="0" smtClean="0"/>
              <a:t>закатывают </a:t>
            </a:r>
            <a:r>
              <a:rPr lang="ru-RU" dirty="0"/>
              <a:t>плотно несколькими слоями </a:t>
            </a:r>
            <a:r>
              <a:rPr lang="ru-RU" dirty="0" smtClean="0"/>
              <a:t>пленки, </a:t>
            </a:r>
            <a:r>
              <a:rPr lang="ru-RU" dirty="0" err="1" smtClean="0"/>
              <a:t>ваккуумируют</a:t>
            </a:r>
            <a:r>
              <a:rPr lang="ru-RU" dirty="0" smtClean="0"/>
              <a:t> и варят в низкотемпературной </a:t>
            </a:r>
            <a:r>
              <a:rPr lang="ru-RU" dirty="0" err="1" smtClean="0"/>
              <a:t>термобанпе</a:t>
            </a:r>
            <a:r>
              <a:rPr lang="ru-RU" dirty="0" smtClean="0"/>
              <a:t> 2 часа при 65 С</a:t>
            </a:r>
            <a:endParaRPr lang="ru-RU" dirty="0"/>
          </a:p>
        </p:txBody>
      </p:sp>
      <p:pic>
        <p:nvPicPr>
          <p:cNvPr id="6146" name="Picture 2" descr="s640x48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4032448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s640x48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0640" y="4369668"/>
            <a:ext cx="3317776" cy="2488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4636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Фаршированная строчками куриная ножка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Соус: Обжаривают </a:t>
            </a:r>
            <a:r>
              <a:rPr lang="ru-RU" dirty="0"/>
              <a:t>строчки и шампиньоны, мелко порезанные, с </a:t>
            </a:r>
            <a:r>
              <a:rPr lang="ru-RU" dirty="0" err="1" smtClean="0"/>
              <a:t>демиглассом</a:t>
            </a:r>
            <a:r>
              <a:rPr lang="ru-RU" dirty="0" smtClean="0"/>
              <a:t>. Добавляют красное вино, прованские </a:t>
            </a:r>
            <a:r>
              <a:rPr lang="ru-RU" dirty="0"/>
              <a:t>травы, и </a:t>
            </a:r>
            <a:r>
              <a:rPr lang="ru-RU" dirty="0" smtClean="0"/>
              <a:t>уваривают </a:t>
            </a:r>
            <a:r>
              <a:rPr lang="ru-RU" dirty="0"/>
              <a:t>соус. </a:t>
            </a:r>
          </a:p>
        </p:txBody>
      </p:sp>
      <p:pic>
        <p:nvPicPr>
          <p:cNvPr id="7173" name="Picture 5" descr="s640x48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47095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Кнели из птицы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477" name="Picture 5" descr="http://www.mywmeste.ru/rus/29/01/k/7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1600200"/>
            <a:ext cx="43434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9781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4600" dirty="0" smtClean="0"/>
              <a:t>10. Блюда </a:t>
            </a:r>
            <a:r>
              <a:rPr lang="ru-RU" sz="4600" dirty="0"/>
              <a:t>из жареной птицы, </a:t>
            </a:r>
            <a:r>
              <a:rPr lang="ru-RU" sz="4600" dirty="0" smtClean="0"/>
              <a:t>кролика</a:t>
            </a:r>
            <a:endParaRPr lang="ru-RU" sz="4600" dirty="0"/>
          </a:p>
        </p:txBody>
      </p:sp>
      <p:pic>
        <p:nvPicPr>
          <p:cNvPr id="93187" name="Picture 3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8200" y="3810000"/>
            <a:ext cx="3276600" cy="2590800"/>
          </a:xfrm>
        </p:spPr>
      </p:pic>
    </p:spTree>
    <p:extLst>
      <p:ext uri="{BB962C8B-B14F-4D97-AF65-F5344CB8AC3E}">
        <p14:creationId xmlns:p14="http://schemas.microsoft.com/office/powerpoint/2010/main" val="2136292621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Правила жарки тушек птицы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400" b="1"/>
              <a:t>Тушки кур, цыплят, бройлеров-цыплят, индеек, гусей, уток, кроликов натирают солью, кладут спинкой вниз на разогретый с жиром  до 150С  противень и обжаривают на плите до образования  корочки по всей поверхности тушки. </a:t>
            </a:r>
          </a:p>
        </p:txBody>
      </p:sp>
    </p:spTree>
    <p:extLst>
      <p:ext uri="{BB962C8B-B14F-4D97-AF65-F5344CB8AC3E}">
        <p14:creationId xmlns:p14="http://schemas.microsoft.com/office/powerpoint/2010/main" val="140933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Правила жарки тушек птицы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endParaRPr lang="ru-RU" b="1"/>
          </a:p>
          <a:p>
            <a:r>
              <a:rPr lang="ru-RU" b="1"/>
              <a:t>Обжаренные тушки ставят в жарочный шкаф (температура не более 200°С) на 15 мин для доведения до готовности.</a:t>
            </a:r>
          </a:p>
        </p:txBody>
      </p:sp>
    </p:spTree>
    <p:extLst>
      <p:ext uri="{BB962C8B-B14F-4D97-AF65-F5344CB8AC3E}">
        <p14:creationId xmlns:p14="http://schemas.microsoft.com/office/powerpoint/2010/main" val="400476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/>
              <a:t>Правила жарки тушек  крупной птицы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sz="2800" b="1"/>
              <a:t>Тушки крупных индеек, гусей, уток солят. Нежирную птицу смазывают сметаной, жирную поливают горячим бульоном. Противни с птицей ставят в жарочный шкаф  на 10 мин при 200—250°С, затем температуру понижают до  160°С.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sz="2800" b="1"/>
          </a:p>
        </p:txBody>
      </p:sp>
    </p:spTree>
    <p:extLst>
      <p:ext uri="{BB962C8B-B14F-4D97-AF65-F5344CB8AC3E}">
        <p14:creationId xmlns:p14="http://schemas.microsoft.com/office/powerpoint/2010/main" val="165598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/>
              <a:t>Правила жарки тушек  крупной птицы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/>
              <a:t>Тушки старых кур, гусей, уток, индеек перед жаркой рекомендуется отварить до полуготовности.</a:t>
            </a: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3733800"/>
            <a:ext cx="3238500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571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2705100"/>
            <a:ext cx="9144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/>
              <a:t>Мышечные белки → денатурация→ потери в массе 25-28% </a:t>
            </a:r>
            <a:r>
              <a:rPr lang="ru-RU" sz="1600"/>
              <a:t>(потери минеральных,                                  </a:t>
            </a:r>
          </a:p>
          <a:p>
            <a:pPr algn="ctr"/>
            <a:r>
              <a:rPr lang="ru-RU" sz="1600"/>
              <a:t>                            </a:t>
            </a:r>
            <a:r>
              <a:rPr lang="en-US" sz="1600"/>
              <a:t>t</a:t>
            </a:r>
            <a:r>
              <a:rPr lang="ru-RU" sz="1600"/>
              <a:t> 60 С и выше потеря влаги                                 экстрактивных веществ)</a:t>
            </a:r>
            <a:r>
              <a:rPr lang="ru-RU"/>
              <a:t>      </a:t>
            </a:r>
          </a:p>
          <a:p>
            <a:r>
              <a:rPr lang="ru-RU"/>
              <a:t>                                                       (дегидратация) 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38200" indent="-838200"/>
            <a:r>
              <a:rPr lang="ru-RU" sz="2800" b="1" dirty="0" smtClean="0"/>
              <a:t>3. Процессы </a:t>
            </a:r>
            <a:r>
              <a:rPr lang="ru-RU" sz="2800" b="1" dirty="0"/>
              <a:t>в мясе птицы, дичи, кролика при тепловой обработке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ru-RU"/>
              <a:t>1. Выпрессовывание влаги</a:t>
            </a:r>
          </a:p>
        </p:txBody>
      </p:sp>
      <p:pic>
        <p:nvPicPr>
          <p:cNvPr id="2050" name="Picture 2" descr="http://cs9446.vk.me/v9446471/1a93/4PTGUukYHHM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5" y="3921808"/>
            <a:ext cx="4429125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15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066800"/>
            <a:ext cx="8229600" cy="3886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800"/>
              <a:t>Жареную домашнюю птицу перед подачей на стол нарезают порционными кусками. Вначале отделяют крылышки и ножки, потом боковую часть, после чего делят тушку пополам в поперечном направлении и нарезают эти половинки на порции. </a:t>
            </a:r>
            <a:br>
              <a:rPr lang="ru-RU" sz="2800"/>
            </a:br>
            <a:r>
              <a:rPr lang="ru-RU" sz="2800"/>
              <a:t>На блюдо нарезанные куски птицы выкладывают так, чтобы придать им форму целой тушки. </a:t>
            </a:r>
            <a:br>
              <a:rPr lang="ru-RU" sz="2800"/>
            </a:br>
            <a:endParaRPr lang="ru-RU" sz="2800"/>
          </a:p>
        </p:txBody>
      </p:sp>
      <p:pic>
        <p:nvPicPr>
          <p:cNvPr id="9626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4267200"/>
            <a:ext cx="32766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65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Жареные утиные грудки </a:t>
            </a:r>
          </a:p>
        </p:txBody>
      </p:sp>
      <p:sp>
        <p:nvSpPr>
          <p:cNvPr id="10957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 dirty="0" smtClean="0"/>
              <a:t>Сделайте крестообразные надрезы.</a:t>
            </a:r>
          </a:p>
          <a:p>
            <a:r>
              <a:rPr lang="ru-RU" dirty="0" smtClean="0"/>
              <a:t>Грудки  </a:t>
            </a:r>
            <a:r>
              <a:rPr lang="ru-RU" dirty="0"/>
              <a:t>посолите и поперчите с обеих сторон. </a:t>
            </a:r>
          </a:p>
        </p:txBody>
      </p:sp>
      <p:sp>
        <p:nvSpPr>
          <p:cNvPr id="109574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9576" name="Picture 8" descr="&amp;ZHcy;&amp;acy;&amp;rcy;&amp;iecy;&amp;ncy;&amp;acy;&amp;yacy; &amp;ucy;&amp;tcy;&amp;icy;&amp;ncy;&amp;acy;&amp;yacy; &amp;gcy;&amp;rcy;&amp;ucy;&amp;dcy;&amp;kcy;&amp;acy;. &amp;Fcy;&amp;ocy;&amp;tcy;&amp;ocy; 2.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2133600"/>
            <a:ext cx="3047628" cy="228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smashno.ru/wp-content/uploads/2013/11/670px-Cook-a-Duck-Step-1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4149079"/>
            <a:ext cx="3643794" cy="254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1754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Жареные утиные грудки</a:t>
            </a:r>
          </a:p>
        </p:txBody>
      </p:sp>
      <p:sp>
        <p:nvSpPr>
          <p:cNvPr id="111621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fontScale="92500"/>
          </a:bodyPr>
          <a:lstStyle/>
          <a:p>
            <a:r>
              <a:rPr lang="ru-RU" sz="2400" dirty="0"/>
              <a:t>Тупой стороной ножа снимите с грудки влагу, образовавшуюся под воздействием соли. Если мы этого не сделаем, кожица слишком сильно зажариться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Положите </a:t>
            </a:r>
            <a:r>
              <a:rPr lang="ru-RU" sz="2400" dirty="0"/>
              <a:t>утиные грудки на </a:t>
            </a:r>
            <a:r>
              <a:rPr lang="ru-RU" sz="2400" dirty="0" smtClean="0"/>
              <a:t>разогретую сковороду </a:t>
            </a:r>
            <a:r>
              <a:rPr lang="ru-RU" sz="2400" dirty="0"/>
              <a:t>кожей вниз. Желательно сковороду со съемной ручкой, которую можно поставить в духовку. Поставьте сковороду на сильный огонь. </a:t>
            </a:r>
          </a:p>
        </p:txBody>
      </p:sp>
      <p:sp>
        <p:nvSpPr>
          <p:cNvPr id="111622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ru-RU" sz="2400"/>
          </a:p>
        </p:txBody>
      </p:sp>
      <p:pic>
        <p:nvPicPr>
          <p:cNvPr id="111624" name="Picture 8" descr="&amp;ZHcy;&amp;acy;&amp;rcy;&amp;iecy;&amp;ncy;&amp;acy;&amp;yacy; &amp;ucy;&amp;tcy;&amp;icy;&amp;ncy;&amp;acy;&amp;yacy; &amp;gcy;&amp;rcy;&amp;ucy;&amp;dcy;&amp;kcy;&amp;acy;. &amp;Fcy;&amp;ocy;&amp;tcy;&amp;ocy; 3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3717032"/>
            <a:ext cx="3619500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://smashno.ru/wp-content/uploads/2013/11/670px-Cook-a-Duck-Step-1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1196752"/>
            <a:ext cx="3449960" cy="225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2412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Жареные утиные грудки</a:t>
            </a:r>
          </a:p>
        </p:txBody>
      </p:sp>
      <p:sp>
        <p:nvSpPr>
          <p:cNvPr id="11366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/>
              <a:t>Обжарьте грудки на сильном огне до коричневой корочки с двух сторон. </a:t>
            </a:r>
          </a:p>
        </p:txBody>
      </p:sp>
      <p:sp>
        <p:nvSpPr>
          <p:cNvPr id="113670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ttp://smashno.ru/wp-content/uploads/2013/11/670px-Cook-a-Duck-Step-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2924944"/>
            <a:ext cx="3810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4183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Жареные утиные грудки</a:t>
            </a:r>
          </a:p>
        </p:txBody>
      </p:sp>
      <p:sp>
        <p:nvSpPr>
          <p:cNvPr id="11571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sz="2400"/>
              <a:t>Снова переверните грудки кожей вниз и поставьте в разогретую до 200 градусов духовку на 10 минут. </a:t>
            </a:r>
          </a:p>
          <a:p>
            <a:pPr>
              <a:lnSpc>
                <a:spcPct val="90000"/>
              </a:lnSpc>
            </a:pPr>
            <a:r>
              <a:rPr lang="ru-RU" sz="2400"/>
              <a:t>Через 10 минут достаньте грудки из духовки и сразу переложите на тарелку. Оставьте отдохнуть на 1-2 минуты. </a:t>
            </a:r>
          </a:p>
        </p:txBody>
      </p:sp>
      <p:sp>
        <p:nvSpPr>
          <p:cNvPr id="115718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ru-RU" sz="2400" dirty="0"/>
          </a:p>
        </p:txBody>
      </p:sp>
      <p:pic>
        <p:nvPicPr>
          <p:cNvPr id="11266" name="Picture 2" descr="http://smashno.ru/wp-content/uploads/2013/11/670px-Cook-a-Duck-Step-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2545003"/>
            <a:ext cx="3810000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9634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Жареные утиные грудки</a:t>
            </a:r>
          </a:p>
        </p:txBody>
      </p:sp>
      <p:sp>
        <p:nvSpPr>
          <p:cNvPr id="11776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/>
              <a:t>Через пару минут нарежьте грудки ломтиками не толще 1 см. </a:t>
            </a:r>
          </a:p>
        </p:txBody>
      </p:sp>
      <p:sp>
        <p:nvSpPr>
          <p:cNvPr id="117766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7768" name="Picture 8" descr="&amp;ZHcy;&amp;acy;&amp;rcy;&amp;iecy;&amp;ncy;&amp;acy;&amp;yacy; &amp;ucy;&amp;tcy;&amp;icy;&amp;ncy;&amp;acy;&amp;yacy; &amp;gcy;&amp;rcy;&amp;ucy;&amp;dcy;&amp;kcy;&amp;acy;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2438400"/>
            <a:ext cx="4343400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1866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ольга\Pictures\2015-09-15\016.bm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352928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9329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ольга\Pictures\2015-09-15\015.bm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16632"/>
            <a:ext cx="8424936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2375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ольга\Pictures\2015-09-15\022.bm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239713"/>
            <a:ext cx="7704856" cy="637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2488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0112" y="274638"/>
            <a:ext cx="3106688" cy="11430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Утка с финиками и облепихой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36096" y="1600200"/>
            <a:ext cx="3384376" cy="4525963"/>
          </a:xfrm>
        </p:spPr>
        <p:txBody>
          <a:bodyPr>
            <a:normAutofit/>
          </a:bodyPr>
          <a:lstStyle/>
          <a:p>
            <a:r>
              <a:rPr lang="ru-RU" sz="1800" dirty="0" smtClean="0"/>
              <a:t>Филе утиное 150, сахар 40, облепиха 30, имбирь 5, финики 60. вода 30, щепа ольховая 10, ревень 40, соль цветочная 3</a:t>
            </a:r>
            <a:endParaRPr lang="ru-RU" sz="1800" dirty="0"/>
          </a:p>
        </p:txBody>
      </p:sp>
      <p:pic>
        <p:nvPicPr>
          <p:cNvPr id="3074" name="Picture 2" descr="C:\Users\ольга\Pictures\2015-09-15\021.bm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39" y="188640"/>
            <a:ext cx="5815235" cy="650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518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3108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6391" name="AutoShape 7"/>
          <p:cNvSpPr>
            <a:spLocks/>
          </p:cNvSpPr>
          <p:nvPr/>
        </p:nvSpPr>
        <p:spPr bwMode="auto">
          <a:xfrm>
            <a:off x="4876800" y="2743200"/>
            <a:ext cx="74613" cy="762000"/>
          </a:xfrm>
          <a:prstGeom prst="rightBrace">
            <a:avLst>
              <a:gd name="adj1" fmla="val 85106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228600" y="2743200"/>
            <a:ext cx="8305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ru-RU">
                <a:solidFill>
                  <a:srgbClr val="333333"/>
                </a:solidFill>
                <a:ea typeface="Calibri" pitchFamily="34" charset="0"/>
                <a:cs typeface="Times New Roman" pitchFamily="18" charset="0"/>
              </a:rPr>
              <a:t>  </a:t>
            </a:r>
            <a:r>
              <a:rPr lang="ru-RU" sz="2000">
                <a:solidFill>
                  <a:srgbClr val="33333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Жир  → при варке потери 30-35%                             вытапливание</a:t>
            </a:r>
            <a:endParaRPr lang="ru-RU" sz="2000">
              <a:ea typeface="Calibri" pitchFamily="34" charset="0"/>
              <a:cs typeface="Times New Roman" pitchFamily="18" charset="0"/>
            </a:endParaRPr>
          </a:p>
          <a:p>
            <a:pPr algn="just" eaLnBrk="0" hangingPunct="0"/>
            <a:r>
              <a:rPr lang="ru-RU" sz="2000">
                <a:solidFill>
                  <a:srgbClr val="33333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→ при жарке потери 40-45% </a:t>
            </a:r>
            <a:endParaRPr lang="ru-RU" sz="200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6394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/>
              <a:t>Процессы в мясе птицы, дичи, кролика при тепловой обработке</a:t>
            </a:r>
          </a:p>
        </p:txBody>
      </p:sp>
      <p:sp>
        <p:nvSpPr>
          <p:cNvPr id="16395" name="Rectangle 1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2</a:t>
            </a:r>
            <a:r>
              <a:rPr lang="ru-RU"/>
              <a:t>.Вытапливание жира</a:t>
            </a:r>
          </a:p>
        </p:txBody>
      </p:sp>
    </p:spTree>
    <p:extLst>
      <p:ext uri="{BB962C8B-B14F-4D97-AF65-F5344CB8AC3E}">
        <p14:creationId xmlns:p14="http://schemas.microsoft.com/office/powerpoint/2010/main" val="69668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ольга\Pictures\2015-09-16\023.bm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-1"/>
            <a:ext cx="6791275" cy="666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4185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льга\Pictures\2015-09-16\022.bm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3025" y="24206"/>
            <a:ext cx="6060975" cy="683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Утиная грудка 250,  вино сухое белое 70,портвейн 70, масло сливочное 30, сахар 30, соль , перец черный молотый, </a:t>
            </a:r>
            <a:r>
              <a:rPr lang="ru-RU" dirty="0" err="1" smtClean="0"/>
              <a:t>чипс</a:t>
            </a:r>
            <a:r>
              <a:rPr lang="ru-RU" dirty="0" smtClean="0"/>
              <a:t> апельсиновый 10, ростки </a:t>
            </a:r>
            <a:r>
              <a:rPr lang="ru-RU" dirty="0" err="1" smtClean="0"/>
              <a:t>дайкона</a:t>
            </a:r>
            <a:r>
              <a:rPr lang="ru-RU" dirty="0" smtClean="0"/>
              <a:t>  30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42042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ольга\Pictures\2015-09-18\015.bm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63513"/>
            <a:ext cx="7384231" cy="652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2677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ольга\Pictures\2015-09-18\014.bm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7786563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1539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8625" y="142875"/>
            <a:ext cx="8229600" cy="500063"/>
          </a:xfrm>
        </p:spPr>
        <p:txBody>
          <a:bodyPr bIns="91440" anchor="b">
            <a:normAutofit fontScale="90000"/>
          </a:bodyPr>
          <a:lstStyle/>
          <a:p>
            <a:pPr algn="ctr"/>
            <a:r>
              <a:rPr lang="ru-RU" sz="4000"/>
              <a:t>Банкетная подача утки</a:t>
            </a:r>
          </a:p>
        </p:txBody>
      </p:sp>
      <p:pic>
        <p:nvPicPr>
          <p:cNvPr id="142339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1563" y="642938"/>
            <a:ext cx="7086600" cy="5943600"/>
          </a:xfrm>
        </p:spPr>
      </p:pic>
    </p:spTree>
    <p:extLst>
      <p:ext uri="{BB962C8B-B14F-4D97-AF65-F5344CB8AC3E}">
        <p14:creationId xmlns:p14="http://schemas.microsoft.com/office/powerpoint/2010/main" val="17283699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Гусь жареный с яблоками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sz="1800"/>
              <a:t>Подготовленного гуся посолим, нафаршируем яблоками, очищенными от сердцевины и нарезанными дольками. Отверстие в брюшке зашить. В таком виде гуся положим спинкой на сковороду, добавим 0,5 стакана воды и поставим в духовой шкаф жаримся. Во время жарения гуся необходимо несколько раз поливать вытопившимся жиром и соком. Жарим гуся следует 1,5 —2 ч. </a:t>
            </a:r>
          </a:p>
          <a:p>
            <a:pPr>
              <a:lnSpc>
                <a:spcPct val="80000"/>
              </a:lnSpc>
            </a:pPr>
            <a:r>
              <a:rPr lang="ru-RU" sz="1800"/>
              <a:t>Из готового гуся удалим нитки, вынем ложкой яблоки, поместим их на блюдо, гуся разрубим и уложим на яблоки. </a:t>
            </a:r>
          </a:p>
        </p:txBody>
      </p:sp>
      <p:pic>
        <p:nvPicPr>
          <p:cNvPr id="141316" name="Picture 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81600" y="1981200"/>
            <a:ext cx="3505200" cy="3886200"/>
          </a:xfrm>
        </p:spPr>
      </p:pic>
    </p:spTree>
    <p:extLst>
      <p:ext uri="{BB962C8B-B14F-4D97-AF65-F5344CB8AC3E}">
        <p14:creationId xmlns:p14="http://schemas.microsoft.com/office/powerpoint/2010/main" val="15096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420" name="Group 268"/>
          <p:cNvGraphicFramePr>
            <a:graphicFrameLocks noGrp="1"/>
          </p:cNvGraphicFramePr>
          <p:nvPr/>
        </p:nvGraphicFramePr>
        <p:xfrm>
          <a:off x="304800" y="1600200"/>
          <a:ext cx="8458200" cy="4511040"/>
        </p:xfrm>
        <a:graphic>
          <a:graphicData uri="http://schemas.openxmlformats.org/drawingml/2006/table">
            <a:tbl>
              <a:tblPr/>
              <a:tblGrid>
                <a:gridCol w="1797050"/>
                <a:gridCol w="1276350"/>
                <a:gridCol w="1473200"/>
                <a:gridCol w="1473200"/>
                <a:gridCol w="990600"/>
                <a:gridCol w="1447800"/>
              </a:tblGrid>
              <a:tr h="4635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Названия блюда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Вид полуфабриката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Состав рецептуры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Способ тепловой обработки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Гарнир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Подача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Дичь жаренная в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сметанном соусе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47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Цыплята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Табака № 459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Гусь, утка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фаршированные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 № 451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47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Кролик по –столичному № 456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47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Котлеты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</a:rPr>
                        <a:t>фаршированные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9352" name="Rectangle 20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Блюда из жареной птицы</a:t>
            </a:r>
          </a:p>
        </p:txBody>
      </p:sp>
    </p:spTree>
    <p:extLst>
      <p:ext uri="{BB962C8B-B14F-4D97-AF65-F5344CB8AC3E}">
        <p14:creationId xmlns:p14="http://schemas.microsoft.com/office/powerpoint/2010/main" val="194286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377" name="Group 2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548882"/>
              </p:ext>
            </p:extLst>
          </p:nvPr>
        </p:nvGraphicFramePr>
        <p:xfrm>
          <a:off x="304800" y="1295400"/>
          <a:ext cx="8534400" cy="5059680"/>
        </p:xfrm>
        <a:graphic>
          <a:graphicData uri="http://schemas.openxmlformats.org/drawingml/2006/table">
            <a:tbl>
              <a:tblPr/>
              <a:tblGrid>
                <a:gridCol w="1602904"/>
                <a:gridCol w="1584176"/>
                <a:gridCol w="1569070"/>
                <a:gridCol w="1398588"/>
                <a:gridCol w="979487"/>
                <a:gridCol w="1400175"/>
              </a:tblGrid>
              <a:tr h="463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Названия блюда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Вид полуфабриката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Состав рецептуры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Способ тепловой обработки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Гарнир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Подача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Цыплята табака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Распластанная тушка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Соль, чеснок, сметана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Жарка на сковороде под прессом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Помидо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ры, зелен. лук, лимон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Целиком или разрезанные пополам, соус ткемали или точенный чеснок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Дичь жаренная в сметанном соусе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Порцион. Куски рябчика, куропатки, тетерева, фазана, глухаря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Соус сметанный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Жарка порион. кусков, прогревание в соусе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Жаре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ный картоф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Соус сметанный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Котлеты фаршированные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Котлеты из филе птицы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Фарш: грибы, молочный соус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Во фритюре, до готовности – жарочный шкаф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Карто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фель жаренный во фритюре, зеленый горош.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На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крутонах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, поливают сл. маслом. Соус красный с вином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030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/>
              <a:t>Котлеты по-киевски</a:t>
            </a:r>
            <a:br>
              <a:rPr lang="ru-RU" sz="4000" b="1"/>
            </a:br>
            <a:endParaRPr lang="ru-RU" sz="4000" b="1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sz="2000"/>
              <a:t>Размороженную вымытую курицу положить на спинку, отрубить крылышки, чтобы удобнее было отделять грудку с косточкой. Для получения двух филе куриной грудки на косточке следует острым ножом аккуратно провести вдоль ребер, чтобы отделить филе с двух сторон. При этом нужно срезать грудку вместе с плечевой костью. </a:t>
            </a:r>
          </a:p>
        </p:txBody>
      </p:sp>
      <p:pic>
        <p:nvPicPr>
          <p:cNvPr id="120836" name="Picture 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43600" y="1981200"/>
            <a:ext cx="2514600" cy="2819400"/>
          </a:xfrm>
        </p:spPr>
      </p:pic>
    </p:spTree>
    <p:extLst>
      <p:ext uri="{BB962C8B-B14F-4D97-AF65-F5344CB8AC3E}">
        <p14:creationId xmlns:p14="http://schemas.microsoft.com/office/powerpoint/2010/main" val="105643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/>
              <a:t>Котлеты по-киевски</a:t>
            </a:r>
            <a:br>
              <a:rPr lang="ru-RU" sz="4000" b="1"/>
            </a:br>
            <a:endParaRPr lang="ru-RU" sz="4000" b="1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sz="2000"/>
              <a:t>Получаем две грудки на косточках и еще по маленькому кусочку филе с внутренней стороны каждого куска. Очистить филе от кожи. Положить их внутренней стороной вверх. Надрезать филе от середины вдоль в обе стороны и распластать каждый кусочек так, чтобы поместилась начинка. Затем филе нужно аккуратно отбить. </a:t>
            </a:r>
          </a:p>
        </p:txBody>
      </p:sp>
      <p:pic>
        <p:nvPicPr>
          <p:cNvPr id="121860" name="Picture 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91200" y="1981200"/>
            <a:ext cx="2514600" cy="2819400"/>
          </a:xfrm>
        </p:spPr>
      </p:pic>
    </p:spTree>
    <p:extLst>
      <p:ext uri="{BB962C8B-B14F-4D97-AF65-F5344CB8AC3E}">
        <p14:creationId xmlns:p14="http://schemas.microsoft.com/office/powerpoint/2010/main" val="304731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381000" y="2627313"/>
            <a:ext cx="8763000" cy="196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2400" b="1"/>
              <a:t>Коллаген          </a:t>
            </a:r>
            <a:r>
              <a:rPr lang="en-US" sz="2400" b="1"/>
              <a:t>        </a:t>
            </a:r>
            <a:r>
              <a:rPr lang="ru-RU" sz="2400" b="1"/>
              <a:t>деструкция             </a:t>
            </a:r>
            <a:r>
              <a:rPr lang="en-US" sz="2400" b="1"/>
              <a:t>       </a:t>
            </a:r>
            <a:r>
              <a:rPr lang="ru-RU" sz="2400" b="1"/>
              <a:t>     глютин                                     </a:t>
            </a:r>
            <a:r>
              <a:rPr lang="en-US" sz="2400" b="1"/>
              <a:t>                                                                                                                     </a:t>
            </a:r>
          </a:p>
          <a:p>
            <a:endParaRPr lang="en-US" sz="2400" b="1"/>
          </a:p>
          <a:p>
            <a:pPr algn="r"/>
            <a:r>
              <a:rPr lang="ru-RU" sz="2400" b="1"/>
              <a:t>(размягчение </a:t>
            </a:r>
            <a:r>
              <a:rPr lang="en-US" sz="2400" b="1"/>
              <a:t> </a:t>
            </a:r>
          </a:p>
          <a:p>
            <a:pPr algn="r"/>
            <a:r>
              <a:rPr lang="en-US" sz="2400" b="1"/>
              <a:t> </a:t>
            </a:r>
            <a:r>
              <a:rPr lang="ru-RU" sz="2400" b="1"/>
              <a:t>тканей)  </a:t>
            </a:r>
            <a:endParaRPr lang="ru-RU" sz="2400"/>
          </a:p>
          <a:p>
            <a:pPr algn="r" eaLnBrk="0" hangingPunct="0">
              <a:spcBef>
                <a:spcPct val="50000"/>
              </a:spcBef>
            </a:pPr>
            <a:r>
              <a:rPr lang="ru-RU"/>
              <a:t>  </a:t>
            </a:r>
          </a:p>
        </p:txBody>
      </p:sp>
      <p:sp>
        <p:nvSpPr>
          <p:cNvPr id="18438" name="Line 6"/>
          <p:cNvSpPr>
            <a:spLocks noChangeShapeType="1"/>
          </p:cNvSpPr>
          <p:nvPr/>
        </p:nvSpPr>
        <p:spPr bwMode="auto">
          <a:xfrm>
            <a:off x="2133600" y="28956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39" name="Line 7"/>
          <p:cNvSpPr>
            <a:spLocks noChangeShapeType="1"/>
          </p:cNvSpPr>
          <p:nvPr/>
        </p:nvSpPr>
        <p:spPr bwMode="auto">
          <a:xfrm>
            <a:off x="5638800" y="28194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4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3.Размягчение мяса птицы </a:t>
            </a:r>
          </a:p>
        </p:txBody>
      </p:sp>
      <p:sp>
        <p:nvSpPr>
          <p:cNvPr id="18441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 90 C </a:t>
            </a:r>
            <a:r>
              <a:rPr lang="ru-RU"/>
              <a:t> и выше</a:t>
            </a:r>
          </a:p>
          <a:p>
            <a:endParaRPr lang="ru-RU"/>
          </a:p>
          <a:p>
            <a:endParaRPr lang="ru-RU"/>
          </a:p>
          <a:p>
            <a:endParaRPr lang="ru-RU"/>
          </a:p>
          <a:p>
            <a:pPr>
              <a:buFont typeface="Wingdings" pitchFamily="2" charset="2"/>
              <a:buNone/>
            </a:pPr>
            <a:r>
              <a:rPr lang="ru-RU" sz="4400"/>
              <a:t>4. Образование новых вкусовых веществ</a:t>
            </a:r>
          </a:p>
          <a:p>
            <a:endParaRPr lang="ru-RU" sz="4400"/>
          </a:p>
          <a:p>
            <a:endParaRPr lang="ru-RU" sz="4400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9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/>
              <a:t>Котлеты по-киевски</a:t>
            </a:r>
            <a:br>
              <a:rPr lang="ru-RU" sz="4000" b="1"/>
            </a:br>
            <a:endParaRPr lang="ru-RU" sz="4000" b="1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sz="2000"/>
              <a:t>В небольшую емкость сложить измельченную зелень петрушки с подтаявшим мягким сливочным маслом и солью. Тщательно перемешать до получения однородной массы. </a:t>
            </a:r>
          </a:p>
          <a:p>
            <a:pPr>
              <a:lnSpc>
                <a:spcPct val="90000"/>
              </a:lnSpc>
            </a:pPr>
            <a:r>
              <a:rPr lang="ru-RU" sz="2000"/>
              <a:t>Подрубить (или подрезать) белые сухожилия в нескольких местах, чтобы котлеты не съежились в процессе приготовления. </a:t>
            </a:r>
          </a:p>
        </p:txBody>
      </p:sp>
      <p:pic>
        <p:nvPicPr>
          <p:cNvPr id="122884" name="Picture 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57800" y="1981200"/>
            <a:ext cx="2895600" cy="3048000"/>
          </a:xfrm>
        </p:spPr>
      </p:pic>
    </p:spTree>
    <p:extLst>
      <p:ext uri="{BB962C8B-B14F-4D97-AF65-F5344CB8AC3E}">
        <p14:creationId xmlns:p14="http://schemas.microsoft.com/office/powerpoint/2010/main" val="30297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/>
              <a:t>Котлеты по-киевски</a:t>
            </a:r>
            <a:br>
              <a:rPr lang="ru-RU" sz="4000" b="1"/>
            </a:br>
            <a:endParaRPr lang="ru-RU" sz="4000" b="1"/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sz="2000"/>
              <a:t>С помощью двух столовых ложек сделать две формы из масла. Положить в морозилку на 3-5 мин. Это нужно для того, чтобы форма из мягкого масла не расплылась.</a:t>
            </a:r>
          </a:p>
          <a:p>
            <a:pPr>
              <a:lnSpc>
                <a:spcPct val="90000"/>
              </a:lnSpc>
            </a:pPr>
            <a:r>
              <a:rPr lang="ru-RU" sz="2000"/>
              <a:t> Вынуть из морозилки, положить на филе. Завернуть котлету, используя маленькие куски филе. </a:t>
            </a:r>
          </a:p>
        </p:txBody>
      </p:sp>
      <p:pic>
        <p:nvPicPr>
          <p:cNvPr id="123908" name="Picture 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10200" y="1981200"/>
            <a:ext cx="3124200" cy="3200400"/>
          </a:xfrm>
        </p:spPr>
      </p:pic>
    </p:spTree>
    <p:extLst>
      <p:ext uri="{BB962C8B-B14F-4D97-AF65-F5344CB8AC3E}">
        <p14:creationId xmlns:p14="http://schemas.microsoft.com/office/powerpoint/2010/main" val="415454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/>
              <a:t>Котлеты по-киевски</a:t>
            </a:r>
            <a:br>
              <a:rPr lang="ru-RU" sz="4000" b="1"/>
            </a:br>
            <a:endParaRPr lang="ru-RU" sz="4000" b="1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sz="2400"/>
              <a:t>Пока котлеты подмораживаются 3-5 мин. в морозилке, нужно взять заготовленную емкость, разбить туда два яйца. Вылить молоко. С помощью венчика сделать льезон.</a:t>
            </a:r>
          </a:p>
          <a:p>
            <a:pPr>
              <a:lnSpc>
                <a:spcPct val="90000"/>
              </a:lnSpc>
            </a:pPr>
            <a:r>
              <a:rPr lang="ru-RU" sz="2400"/>
              <a:t>Достать котлеты из морозилки. </a:t>
            </a:r>
          </a:p>
        </p:txBody>
      </p:sp>
      <p:pic>
        <p:nvPicPr>
          <p:cNvPr id="124932" name="Picture 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62600" y="1981200"/>
            <a:ext cx="2667000" cy="3200400"/>
          </a:xfrm>
        </p:spPr>
      </p:pic>
    </p:spTree>
    <p:extLst>
      <p:ext uri="{BB962C8B-B14F-4D97-AF65-F5344CB8AC3E}">
        <p14:creationId xmlns:p14="http://schemas.microsoft.com/office/powerpoint/2010/main" val="319606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/>
              <a:t>Котлеты по-киевски</a:t>
            </a:r>
            <a:br>
              <a:rPr lang="ru-RU" sz="4000" b="1"/>
            </a:br>
            <a:endParaRPr lang="ru-RU" sz="4000" b="1"/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/>
              <a:t>Затем следует поперчить котлеты и обвалять их сначала в муке пшеничном хлебе, потом в яйце с молоком. </a:t>
            </a:r>
          </a:p>
        </p:txBody>
      </p:sp>
      <p:pic>
        <p:nvPicPr>
          <p:cNvPr id="125956" name="Picture 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05400" y="1981200"/>
            <a:ext cx="2819400" cy="3124200"/>
          </a:xfrm>
        </p:spPr>
      </p:pic>
    </p:spTree>
    <p:extLst>
      <p:ext uri="{BB962C8B-B14F-4D97-AF65-F5344CB8AC3E}">
        <p14:creationId xmlns:p14="http://schemas.microsoft.com/office/powerpoint/2010/main" val="85313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/>
              <a:t>Котлеты по-киевски</a:t>
            </a:r>
            <a:br>
              <a:rPr lang="ru-RU" sz="4000" b="1"/>
            </a:br>
            <a:endParaRPr lang="ru-RU" sz="4000" b="1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sz="2400"/>
              <a:t>Обвалять котлеты в  панировке. Потом опять обмакнуть их в льезон и опять в панировку. Двойная панировка нужна для того, чтобы корочка киевской котлеты была более твердая, хрустящая и не разваливалась при жарке. </a:t>
            </a:r>
          </a:p>
        </p:txBody>
      </p:sp>
      <p:pic>
        <p:nvPicPr>
          <p:cNvPr id="126980" name="Picture 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34000" y="1981200"/>
            <a:ext cx="2819400" cy="3048000"/>
          </a:xfrm>
        </p:spPr>
      </p:pic>
    </p:spTree>
    <p:extLst>
      <p:ext uri="{BB962C8B-B14F-4D97-AF65-F5344CB8AC3E}">
        <p14:creationId xmlns:p14="http://schemas.microsoft.com/office/powerpoint/2010/main" val="333856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/>
              <a:t>Котлеты по-киевски</a:t>
            </a:r>
            <a:br>
              <a:rPr lang="ru-RU" sz="4000" b="1"/>
            </a:br>
            <a:endParaRPr lang="ru-RU" sz="4000" b="1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sz="2000"/>
              <a:t>Готовые котлеты положить на разделочную доску. Аккуратно примять панировку, чтобы она не сыпалась с котлет. Если покажется, что корочка недостаточно плотная, опять обмакнуть котлету в льезон и сухари. Налить в емкость для фритюра масло и разогреть до 200° С (когда появятся пузырьки). Также разогреть духовку до 200° С. </a:t>
            </a:r>
          </a:p>
        </p:txBody>
      </p:sp>
      <p:pic>
        <p:nvPicPr>
          <p:cNvPr id="128004" name="Picture 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53000" y="1981200"/>
            <a:ext cx="2590800" cy="3048000"/>
          </a:xfrm>
        </p:spPr>
      </p:pic>
    </p:spTree>
    <p:extLst>
      <p:ext uri="{BB962C8B-B14F-4D97-AF65-F5344CB8AC3E}">
        <p14:creationId xmlns:p14="http://schemas.microsoft.com/office/powerpoint/2010/main" val="362723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/>
              <a:t>Котлеты по-киевски</a:t>
            </a:r>
            <a:br>
              <a:rPr lang="ru-RU" sz="4000" b="1"/>
            </a:br>
            <a:endParaRPr lang="ru-RU" sz="4000" b="1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/>
              <a:t>Затем по очереди поджарить котлеты во фритюрном масле до золотистой корочки (около 5 мин.), после чего довести их до готовности в духовке в течение 10 мин. </a:t>
            </a:r>
          </a:p>
        </p:txBody>
      </p:sp>
      <p:pic>
        <p:nvPicPr>
          <p:cNvPr id="129028" name="Picture 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53000" y="1981200"/>
            <a:ext cx="2971800" cy="2743200"/>
          </a:xfrm>
        </p:spPr>
      </p:pic>
    </p:spTree>
    <p:extLst>
      <p:ext uri="{BB962C8B-B14F-4D97-AF65-F5344CB8AC3E}">
        <p14:creationId xmlns:p14="http://schemas.microsoft.com/office/powerpoint/2010/main" val="331615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/>
              <a:t>Котлеты по-киевски</a:t>
            </a:r>
            <a:br>
              <a:rPr lang="ru-RU" sz="4000" b="1"/>
            </a:br>
            <a:endParaRPr lang="ru-RU" sz="4000" b="1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/>
              <a:t>Можно подавать на крутоне.</a:t>
            </a:r>
          </a:p>
          <a:p>
            <a:pPr>
              <a:lnSpc>
                <a:spcPct val="90000"/>
              </a:lnSpc>
            </a:pPr>
            <a:r>
              <a:rPr lang="ru-RU"/>
              <a:t>Гарнир- зеленый горошек, картофель жареный во фритюре, сложный гарнир</a:t>
            </a:r>
          </a:p>
          <a:p>
            <a:pPr>
              <a:lnSpc>
                <a:spcPct val="90000"/>
              </a:lnSpc>
            </a:pPr>
            <a:r>
              <a:rPr lang="ru-RU"/>
              <a:t>Поливают сливочным маслом</a:t>
            </a:r>
          </a:p>
        </p:txBody>
      </p:sp>
      <p:pic>
        <p:nvPicPr>
          <p:cNvPr id="130052" name="Picture 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0136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/>
              <a:t>Как правильно есть «Котлету по-киевски»:</a:t>
            </a:r>
            <a:r>
              <a:rPr lang="ru-RU" sz="4000"/>
              <a:t/>
            </a:r>
            <a:br>
              <a:rPr lang="ru-RU" sz="4000"/>
            </a:br>
            <a:endParaRPr lang="ru-RU" sz="4000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sz="2000"/>
              <a:t/>
            </a:r>
            <a:br>
              <a:rPr lang="ru-RU" sz="2000"/>
            </a:br>
            <a:r>
              <a:rPr lang="ru-RU" sz="2000"/>
              <a:t/>
            </a:r>
            <a:br>
              <a:rPr lang="ru-RU" sz="2000"/>
            </a:br>
            <a:r>
              <a:rPr lang="ru-RU" sz="2000"/>
              <a:t>1. Перед тем как начать есть котлету, сделайте небольшой прокол вилкой, чтобы дать маслу вытечь на гарнир.</a:t>
            </a:r>
            <a:br>
              <a:rPr lang="ru-RU" sz="2000"/>
            </a:br>
            <a:r>
              <a:rPr lang="ru-RU" sz="2000"/>
              <a:t/>
            </a:r>
            <a:br>
              <a:rPr lang="ru-RU" sz="2000"/>
            </a:br>
            <a:r>
              <a:rPr lang="ru-RU" sz="2000"/>
              <a:t>2. Чтобы масло не брызнуло,  протыкать котлету следует совсем рядом с косточкой.</a:t>
            </a:r>
            <a:br>
              <a:rPr lang="ru-RU" sz="2000"/>
            </a:br>
            <a:r>
              <a:rPr lang="ru-RU" sz="2000"/>
              <a:t/>
            </a:r>
            <a:br>
              <a:rPr lang="ru-RU" sz="2000"/>
            </a:br>
            <a:r>
              <a:rPr lang="ru-RU" sz="2000"/>
              <a:t>3. После того, когда масло вытекло, начинайте есть котлету, аккуратно отрезая от нее ножом кусочки – слева на право.</a:t>
            </a:r>
          </a:p>
          <a:p>
            <a:pPr>
              <a:lnSpc>
                <a:spcPct val="80000"/>
              </a:lnSpc>
            </a:pPr>
            <a:r>
              <a:rPr lang="ru-RU" sz="2000"/>
              <a:t>Приятного аппетита!</a:t>
            </a:r>
          </a:p>
        </p:txBody>
      </p:sp>
    </p:spTree>
    <p:extLst>
      <p:ext uri="{BB962C8B-B14F-4D97-AF65-F5344CB8AC3E}">
        <p14:creationId xmlns:p14="http://schemas.microsoft.com/office/powerpoint/2010/main" val="233627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Фаршированные крылышки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dirty="0"/>
              <a:t>Замочить крупные куриные крылышки на 2 часа в холодной </a:t>
            </a:r>
            <a:r>
              <a:rPr lang="ru-RU" dirty="0" smtClean="0"/>
              <a:t>воде. </a:t>
            </a:r>
            <a:endParaRPr lang="ru-RU" dirty="0"/>
          </a:p>
        </p:txBody>
      </p:sp>
      <p:pic>
        <p:nvPicPr>
          <p:cNvPr id="4098" name="Picture 2" descr="Приготовление фаршированных крылышек: шаг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0" y="2132856"/>
            <a:ext cx="2971428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7417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/>
              <a:t>4. Требования к качеству и правила выбора полуфабрикатов из  </a:t>
            </a:r>
            <a:r>
              <a:rPr lang="ru-RU" sz="2800" b="1" dirty="0" smtClean="0"/>
              <a:t>птицы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Полуфабрикаты </a:t>
            </a:r>
            <a:r>
              <a:rPr lang="ru-RU" b="1" dirty="0"/>
              <a:t>должны быть правильной формы  и способа разделки, без разрывов кожи, пеньков на поверхности</a:t>
            </a:r>
            <a:r>
              <a:rPr lang="ru-RU" b="1" dirty="0" smtClean="0"/>
              <a:t>.</a:t>
            </a:r>
          </a:p>
          <a:p>
            <a:r>
              <a:rPr lang="ru-RU" b="1" dirty="0" smtClean="0"/>
              <a:t> </a:t>
            </a:r>
            <a:r>
              <a:rPr lang="ru-RU" b="1" dirty="0"/>
              <a:t>Консистенция упругая, не дряблая. </a:t>
            </a:r>
            <a:endParaRPr lang="ru-RU" b="1" dirty="0" smtClean="0"/>
          </a:p>
          <a:p>
            <a:r>
              <a:rPr lang="ru-RU" b="1" dirty="0" smtClean="0"/>
              <a:t>Поверхность  </a:t>
            </a:r>
            <a:r>
              <a:rPr lang="ru-RU" b="1" dirty="0"/>
              <a:t>слегка влажная, без слизи. </a:t>
            </a:r>
            <a:endParaRPr lang="ru-RU" b="1" dirty="0" smtClean="0"/>
          </a:p>
          <a:p>
            <a:r>
              <a:rPr lang="ru-RU" b="1" dirty="0" smtClean="0"/>
              <a:t>Цвет </a:t>
            </a:r>
            <a:r>
              <a:rPr lang="ru-RU" b="1" dirty="0"/>
              <a:t>бело-розовый. </a:t>
            </a:r>
            <a:endParaRPr lang="ru-RU" b="1" dirty="0" smtClean="0"/>
          </a:p>
          <a:p>
            <a:r>
              <a:rPr lang="ru-RU" b="1" dirty="0" smtClean="0"/>
              <a:t>Запах </a:t>
            </a:r>
            <a:r>
              <a:rPr lang="ru-RU" b="1" dirty="0"/>
              <a:t>свойственный свежей птице. Не гнилостный, кислый.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73527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Фаршированные крылышки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Фарш: пропустить </a:t>
            </a:r>
            <a:r>
              <a:rPr lang="ru-RU" dirty="0"/>
              <a:t>через мясорубку куриное мясо. </a:t>
            </a:r>
            <a:endParaRPr lang="ru-RU" dirty="0" smtClean="0"/>
          </a:p>
          <a:p>
            <a:r>
              <a:rPr lang="ru-RU" dirty="0" err="1" smtClean="0"/>
              <a:t>Спассеровать</a:t>
            </a:r>
            <a:r>
              <a:rPr lang="ru-RU" dirty="0" smtClean="0"/>
              <a:t> лук и морковь. Добавить </a:t>
            </a:r>
            <a:r>
              <a:rPr lang="ru-RU" dirty="0"/>
              <a:t>мелко нарезанный сладкий красный перец, </a:t>
            </a:r>
            <a:r>
              <a:rPr lang="ru-RU" dirty="0" smtClean="0"/>
              <a:t>пассеровать еще </a:t>
            </a:r>
            <a:r>
              <a:rPr lang="ru-RU" dirty="0"/>
              <a:t>3-4 мин. </a:t>
            </a:r>
            <a:endParaRPr lang="ru-RU" dirty="0" smtClean="0"/>
          </a:p>
          <a:p>
            <a:r>
              <a:rPr lang="ru-RU" dirty="0" smtClean="0"/>
              <a:t>Приправить </a:t>
            </a:r>
            <a:r>
              <a:rPr lang="ru-RU" dirty="0" err="1"/>
              <a:t>зирой</a:t>
            </a:r>
            <a:r>
              <a:rPr lang="ru-RU" dirty="0"/>
              <a:t>, паприкой, солью и </a:t>
            </a:r>
            <a:r>
              <a:rPr lang="ru-RU" dirty="0" smtClean="0"/>
              <a:t>перцем красным, </a:t>
            </a:r>
            <a:r>
              <a:rPr lang="ru-RU" dirty="0"/>
              <a:t>снять с огня и остудить. </a:t>
            </a:r>
            <a:endParaRPr lang="ru-RU" dirty="0" smtClean="0"/>
          </a:p>
          <a:p>
            <a:r>
              <a:rPr lang="ru-RU" dirty="0"/>
              <a:t>Смешать подготовленный куриный фарш с </a:t>
            </a:r>
            <a:r>
              <a:rPr lang="ru-RU" dirty="0" smtClean="0"/>
              <a:t>овощами. 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122" name="Picture 2" descr="Приготовление фаршированных крылышек: шаг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527" y="3140968"/>
            <a:ext cx="3600400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Приготовление фаршированных крылышек: шаг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Приготовление фаршированных крылышек: шаг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1678829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Приготовление фаршированных крылышек: шаг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5429250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78565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Фаршированные крылышки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Надломить каждое крылышко в суставе (не повреждая кожу</a:t>
            </a:r>
            <a:r>
              <a:rPr lang="ru-RU" dirty="0" smtClean="0"/>
              <a:t>).</a:t>
            </a:r>
          </a:p>
          <a:p>
            <a:r>
              <a:rPr lang="ru-RU" dirty="0" smtClean="0"/>
              <a:t>Поддеть </a:t>
            </a:r>
            <a:r>
              <a:rPr lang="ru-RU" dirty="0"/>
              <a:t>куриную кожу пальцами и постепенно отделить ее от мяса до надломленного сустава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Отвернуть </a:t>
            </a:r>
            <a:r>
              <a:rPr lang="ru-RU" dirty="0"/>
              <a:t>кожу вверх, закатав ее как рукав. </a:t>
            </a:r>
          </a:p>
          <a:p>
            <a:endParaRPr lang="ru-RU" dirty="0"/>
          </a:p>
        </p:txBody>
      </p:sp>
      <p:pic>
        <p:nvPicPr>
          <p:cNvPr id="6146" name="Picture 2" descr="Приготовление фаршированных крылышек: шаг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2204864"/>
            <a:ext cx="316835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3409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Фаршированные крылышки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Отрезать косточку с мясом и продолжать отделять и закатывать кожу до следующего </a:t>
            </a:r>
            <a:r>
              <a:rPr lang="ru-RU" dirty="0" err="1"/>
              <a:t>сустава.Так</a:t>
            </a:r>
            <a:r>
              <a:rPr lang="ru-RU" dirty="0"/>
              <a:t> же отрезать косточку с мясом. </a:t>
            </a:r>
          </a:p>
          <a:p>
            <a:endParaRPr lang="ru-RU" dirty="0"/>
          </a:p>
        </p:txBody>
      </p:sp>
      <p:pic>
        <p:nvPicPr>
          <p:cNvPr id="7170" name="Picture 2" descr="Приготовление фаршированных крылышек: шаг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2276872"/>
            <a:ext cx="3528392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51828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Фаршированные крылышки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Останется кожа –кармашек с </a:t>
            </a:r>
            <a:r>
              <a:rPr lang="ru-RU" dirty="0"/>
              <a:t>последним суставом крыла. </a:t>
            </a:r>
            <a:endParaRPr lang="ru-RU" dirty="0" smtClean="0"/>
          </a:p>
          <a:p>
            <a:r>
              <a:rPr lang="ru-RU" dirty="0"/>
              <a:t>Срезать мясо с косточек, порубить и добавить в фарш. Перемешать. </a:t>
            </a:r>
          </a:p>
        </p:txBody>
      </p:sp>
      <p:pic>
        <p:nvPicPr>
          <p:cNvPr id="8194" name="Picture 2" descr="Приготовление фаршированных крылышек: шаг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844824"/>
            <a:ext cx="3600400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9957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Фаршированные крылышки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Плотно нафаршировать </a:t>
            </a:r>
            <a:r>
              <a:rPr lang="ru-RU" dirty="0" smtClean="0"/>
              <a:t>кармашки </a:t>
            </a:r>
            <a:r>
              <a:rPr lang="ru-RU" dirty="0"/>
              <a:t>крыльев</a:t>
            </a:r>
            <a:r>
              <a:rPr lang="ru-RU" dirty="0" smtClean="0"/>
              <a:t>, края </a:t>
            </a:r>
            <a:r>
              <a:rPr lang="ru-RU" dirty="0"/>
              <a:t>завернуть</a:t>
            </a:r>
            <a:r>
              <a:rPr lang="ru-RU" dirty="0" smtClean="0"/>
              <a:t>, сколоть зубочисткой или сшить, посолить</a:t>
            </a:r>
            <a:r>
              <a:rPr lang="ru-RU" dirty="0"/>
              <a:t>, поперчить и смазать оливковым маслом. </a:t>
            </a:r>
          </a:p>
          <a:p>
            <a:endParaRPr lang="ru-RU" dirty="0"/>
          </a:p>
        </p:txBody>
      </p:sp>
      <p:pic>
        <p:nvPicPr>
          <p:cNvPr id="9218" name="Picture 2" descr="Приготовление фаршированных крылышек: шаг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2420888"/>
            <a:ext cx="3240360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61686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Фаршированные крылышки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Уложить фаршированные крылья на смазанный оливковым маслом противень. </a:t>
            </a:r>
          </a:p>
          <a:p>
            <a:r>
              <a:rPr lang="ru-RU" dirty="0"/>
              <a:t>Жарить в духовке при температуре 195 градусов, периодически переворачивая, до готовности. </a:t>
            </a:r>
            <a:endParaRPr lang="ru-RU" dirty="0" smtClean="0"/>
          </a:p>
          <a:p>
            <a:r>
              <a:rPr lang="ru-RU" dirty="0"/>
              <a:t>Готовые крылышки выложить на блюдо</a:t>
            </a:r>
          </a:p>
          <a:p>
            <a:endParaRPr lang="ru-RU" dirty="0"/>
          </a:p>
        </p:txBody>
      </p:sp>
      <p:pic>
        <p:nvPicPr>
          <p:cNvPr id="10242" name="Picture 2" descr="Приготовление фаршированных крылышек: шаг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360040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Фаршированные крылышки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792132"/>
            <a:ext cx="4248472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78600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hlinkClick r:id="rId2"/>
              </a:rPr>
              <a:t>Куриные крылья </a:t>
            </a:r>
            <a:r>
              <a:rPr lang="ru-RU" b="1" dirty="0" smtClean="0">
                <a:hlinkClick r:id="rId2"/>
              </a:rPr>
              <a:t>в </a:t>
            </a:r>
            <a:r>
              <a:rPr lang="ru-RU" b="1" dirty="0">
                <a:hlinkClick r:id="rId2"/>
              </a:rPr>
              <a:t>кисло-сладком соевом соусе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Крылья помыть, обсушить, отрезать первую фалангу.</a:t>
            </a:r>
          </a:p>
        </p:txBody>
      </p:sp>
      <p:pic>
        <p:nvPicPr>
          <p:cNvPr id="12290" name="Picture 2" descr="Куриные крылья в восточном стиле в кисло-сладком соевом соусе ингредиенты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3744416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87825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hlinkClick r:id="rId2"/>
              </a:rPr>
              <a:t>Куриные крылья в кисло-сладком соевом соусе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Смешать: соевый соус, красный </a:t>
            </a:r>
            <a:r>
              <a:rPr lang="ru-RU" dirty="0" err="1"/>
              <a:t>бальзамик</a:t>
            </a:r>
            <a:r>
              <a:rPr lang="ru-RU" dirty="0"/>
              <a:t>, мед, горчицу, оливковое масло, </a:t>
            </a:r>
            <a:r>
              <a:rPr lang="ru-RU" dirty="0" err="1"/>
              <a:t>табаско</a:t>
            </a:r>
            <a:r>
              <a:rPr lang="ru-RU" dirty="0" smtClean="0"/>
              <a:t>.</a:t>
            </a:r>
          </a:p>
          <a:p>
            <a:r>
              <a:rPr lang="ru-RU" dirty="0" smtClean="0"/>
              <a:t>Добавить </a:t>
            </a:r>
            <a:r>
              <a:rPr lang="ru-RU" dirty="0"/>
              <a:t>мелко нарубленный чеснок, имбирь, </a:t>
            </a:r>
            <a:r>
              <a:rPr lang="ru-RU" dirty="0" smtClean="0"/>
              <a:t>сельдерей, перец.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3314" name="Picture 2" descr="Куриные крылья в восточном стиле в кисло-сладком соевом соусе ингредиенты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956" y="2708920"/>
            <a:ext cx="3204995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7413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hlinkClick r:id="rId2"/>
              </a:rPr>
              <a:t>Куриные крылья в кисло-сладком соевом соусе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Замариновать крылья минут на </a:t>
            </a:r>
            <a:r>
              <a:rPr lang="ru-RU" dirty="0" smtClean="0"/>
              <a:t>30минут.</a:t>
            </a:r>
          </a:p>
          <a:p>
            <a:r>
              <a:rPr lang="ru-RU" dirty="0" smtClean="0"/>
              <a:t>Запечь </a:t>
            </a:r>
            <a:r>
              <a:rPr lang="ru-RU" dirty="0"/>
              <a:t>в духовке при </a:t>
            </a:r>
            <a:r>
              <a:rPr lang="ru-RU" dirty="0" smtClean="0"/>
              <a:t>180С </a:t>
            </a:r>
            <a:r>
              <a:rPr lang="ru-RU" dirty="0"/>
              <a:t>30 </a:t>
            </a:r>
            <a:r>
              <a:rPr lang="ru-RU" dirty="0" smtClean="0"/>
              <a:t>минут, </a:t>
            </a:r>
            <a:r>
              <a:rPr lang="ru-RU" dirty="0"/>
              <a:t>время от времени поливая их </a:t>
            </a:r>
            <a:r>
              <a:rPr lang="ru-RU" dirty="0" smtClean="0"/>
              <a:t>маринадом.</a:t>
            </a:r>
          </a:p>
          <a:p>
            <a:r>
              <a:rPr lang="ru-RU" dirty="0" smtClean="0"/>
              <a:t>На сочке от жарки приготовить соус: </a:t>
            </a:r>
            <a:r>
              <a:rPr lang="ru-RU" dirty="0"/>
              <a:t>упарить жидкость </a:t>
            </a:r>
            <a:r>
              <a:rPr lang="ru-RU" dirty="0" smtClean="0"/>
              <a:t>вдвое, 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лимонный </a:t>
            </a:r>
            <a:r>
              <a:rPr lang="ru-RU" dirty="0"/>
              <a:t>сок или </a:t>
            </a:r>
            <a:r>
              <a:rPr lang="ru-RU" dirty="0" err="1" smtClean="0"/>
              <a:t>бальзамик</a:t>
            </a:r>
            <a:r>
              <a:rPr lang="ru-RU" dirty="0" smtClean="0"/>
              <a:t>, </a:t>
            </a:r>
            <a:r>
              <a:rPr lang="ru-RU" dirty="0"/>
              <a:t>соль с перцем. Соус процедить</a:t>
            </a:r>
            <a:r>
              <a:rPr lang="ru-RU" dirty="0" smtClean="0"/>
              <a:t>.</a:t>
            </a:r>
          </a:p>
          <a:p>
            <a:r>
              <a:rPr lang="ru-RU" dirty="0" smtClean="0"/>
              <a:t>Подавать со спагетти и соусом</a:t>
            </a:r>
          </a:p>
          <a:p>
            <a:endParaRPr lang="ru-RU" dirty="0"/>
          </a:p>
        </p:txBody>
      </p:sp>
      <p:pic>
        <p:nvPicPr>
          <p:cNvPr id="14338" name="Picture 2" descr="Куриные крылья в восточном стиле в кисло-сладком соевом соусе ингредиенты">
            <a:hlinkClick r:id="rId3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3206948" cy="246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Куриные крылья в восточном стиле в кисло-сладком соевом соусе ингредиенты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4005064"/>
            <a:ext cx="3672407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46851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Фаршированная куриная нога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3" name="Picture 3" descr="i?id=5885976-14-72&amp;n=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636912"/>
            <a:ext cx="3960440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1747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5. Варианты сочетания  птицы  с другими </a:t>
            </a:r>
            <a:r>
              <a:rPr lang="ru-RU" b="1" dirty="0" smtClean="0"/>
              <a:t>ингредиентами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Не </a:t>
            </a:r>
            <a:r>
              <a:rPr lang="ru-RU" dirty="0"/>
              <a:t>крахмалистые и зеленые </a:t>
            </a:r>
            <a:r>
              <a:rPr lang="ru-RU" dirty="0" smtClean="0"/>
              <a:t>овощи: </a:t>
            </a:r>
          </a:p>
          <a:p>
            <a:pPr marL="0" indent="0">
              <a:buNone/>
            </a:pPr>
            <a:r>
              <a:rPr lang="ru-RU" dirty="0" smtClean="0"/>
              <a:t>зелень </a:t>
            </a:r>
            <a:r>
              <a:rPr lang="ru-RU" dirty="0"/>
              <a:t>петрушки, укропа, </a:t>
            </a:r>
            <a:r>
              <a:rPr lang="ru-RU" dirty="0" smtClean="0"/>
              <a:t>сельдерея; </a:t>
            </a:r>
            <a:r>
              <a:rPr lang="ru-RU" dirty="0"/>
              <a:t>ботва редиса, </a:t>
            </a:r>
            <a:r>
              <a:rPr lang="ru-RU" dirty="0" smtClean="0"/>
              <a:t>свеклы; </a:t>
            </a:r>
            <a:r>
              <a:rPr lang="ru-RU" dirty="0"/>
              <a:t>салат, дикорастущие "столовые" травы, </a:t>
            </a:r>
            <a:r>
              <a:rPr lang="ru-RU" dirty="0" smtClean="0"/>
              <a:t> </a:t>
            </a:r>
            <a:r>
              <a:rPr lang="ru-RU" dirty="0"/>
              <a:t>капуста белокочанная, зеленый и репчатый лук, чеснок, огурцы, баклажаны, болгарский сладкий перец, зеленый горошек. </a:t>
            </a:r>
            <a:endParaRPr lang="ru-RU" dirty="0" smtClean="0"/>
          </a:p>
          <a:p>
            <a:r>
              <a:rPr lang="ru-RU" dirty="0" smtClean="0"/>
              <a:t>Редис</a:t>
            </a:r>
            <a:r>
              <a:rPr lang="ru-RU" dirty="0"/>
              <a:t>, брюква, редька и репа </a:t>
            </a:r>
            <a:endParaRPr lang="ru-RU" dirty="0" smtClean="0"/>
          </a:p>
          <a:p>
            <a:r>
              <a:rPr lang="ru-RU" b="1" dirty="0" smtClean="0"/>
              <a:t>Овощи </a:t>
            </a:r>
            <a:r>
              <a:rPr lang="ru-RU" b="1" dirty="0"/>
              <a:t>крахмалистые </a:t>
            </a:r>
            <a:r>
              <a:rPr lang="ru-RU" b="1" dirty="0" smtClean="0"/>
              <a:t>– </a:t>
            </a:r>
            <a:r>
              <a:rPr lang="ru-RU" dirty="0" smtClean="0"/>
              <a:t>свекла</a:t>
            </a:r>
            <a:r>
              <a:rPr lang="ru-RU" dirty="0"/>
              <a:t>, морковь, хрен, корешки петрушки и сельдерея, тыква, кабачки и патиссоны, цветная капуста. </a:t>
            </a:r>
            <a:endParaRPr lang="ru-RU" dirty="0" smtClean="0"/>
          </a:p>
          <a:p>
            <a:r>
              <a:rPr lang="ru-RU" dirty="0"/>
              <a:t>Из круп – рис.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6858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7. Правила подбора пряностей и приправ для создания гармоничных блюд из отварной </a:t>
            </a:r>
            <a:r>
              <a:rPr lang="ru-RU" sz="2800" b="1" dirty="0" smtClean="0"/>
              <a:t>птицы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Для </a:t>
            </a:r>
            <a:r>
              <a:rPr lang="ru-RU" b="1" dirty="0"/>
              <a:t>птицы:</a:t>
            </a:r>
            <a:r>
              <a:rPr lang="ru-RU" dirty="0"/>
              <a:t> </a:t>
            </a:r>
            <a:r>
              <a:rPr lang="ru-RU" dirty="0" smtClean="0"/>
              <a:t>карри, куркума, мускатный орех, бадьян, тимьян</a:t>
            </a:r>
            <a:r>
              <a:rPr lang="ru-RU" dirty="0"/>
              <a:t>, майоран, розмарин, </a:t>
            </a:r>
            <a:r>
              <a:rPr lang="ru-RU" dirty="0" smtClean="0"/>
              <a:t>                    шалфей</a:t>
            </a:r>
            <a:r>
              <a:rPr lang="ru-RU" dirty="0"/>
              <a:t>, </a:t>
            </a:r>
            <a:r>
              <a:rPr lang="ru-RU" dirty="0" smtClean="0"/>
              <a:t> </a:t>
            </a:r>
            <a:r>
              <a:rPr lang="ru-RU" dirty="0"/>
              <a:t>базилик.</a:t>
            </a:r>
          </a:p>
          <a:p>
            <a:r>
              <a:rPr lang="ru-RU" b="1" dirty="0"/>
              <a:t>Для дичи</a:t>
            </a:r>
            <a:r>
              <a:rPr lang="ru-RU" dirty="0"/>
              <a:t>: тимьян, душица обыкновенная, душистый перец, красный перец, можжевельник</a:t>
            </a:r>
          </a:p>
        </p:txBody>
      </p:sp>
      <p:pic>
        <p:nvPicPr>
          <p:cNvPr id="3074" name="Picture 2" descr="http://im5-tub-ru.yandex.net/i?id=15611491-01-72&amp;n=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653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m6-tub-ru.yandex.net/i?id=123036077-04-72&amp;n=2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4941168"/>
            <a:ext cx="1368152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628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8. Методы </a:t>
            </a:r>
            <a:r>
              <a:rPr lang="ru-RU" sz="2800" b="1" dirty="0"/>
              <a:t>приготовления домашней птицы для сложных блюд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ru-RU" dirty="0" smtClean="0"/>
              <a:t>варка </a:t>
            </a:r>
            <a:r>
              <a:rPr lang="ru-RU" dirty="0"/>
              <a:t>на пару и «овощной подушке», </a:t>
            </a:r>
            <a:endParaRPr lang="ru-RU" dirty="0" smtClean="0"/>
          </a:p>
          <a:p>
            <a:pPr lvl="0"/>
            <a:r>
              <a:rPr lang="ru-RU" dirty="0" err="1" smtClean="0"/>
              <a:t>припускание</a:t>
            </a:r>
            <a:r>
              <a:rPr lang="ru-RU" dirty="0"/>
              <a:t>, </a:t>
            </a:r>
            <a:endParaRPr lang="ru-RU" dirty="0" smtClean="0"/>
          </a:p>
          <a:p>
            <a:pPr lvl="0"/>
            <a:r>
              <a:rPr lang="ru-RU" dirty="0" smtClean="0"/>
              <a:t>жарка </a:t>
            </a:r>
            <a:r>
              <a:rPr lang="ru-RU" dirty="0"/>
              <a:t>на гриле, </a:t>
            </a:r>
            <a:endParaRPr lang="ru-RU" dirty="0" smtClean="0"/>
          </a:p>
          <a:p>
            <a:pPr lvl="0"/>
            <a:r>
              <a:rPr lang="ru-RU" dirty="0" smtClean="0"/>
              <a:t>жарка </a:t>
            </a:r>
            <a:r>
              <a:rPr lang="ru-RU" dirty="0"/>
              <a:t>в </a:t>
            </a:r>
            <a:r>
              <a:rPr lang="ru-RU" dirty="0" err="1"/>
              <a:t>воке</a:t>
            </a:r>
            <a:r>
              <a:rPr lang="ru-RU" dirty="0"/>
              <a:t>, </a:t>
            </a:r>
            <a:endParaRPr lang="ru-RU" dirty="0" smtClean="0"/>
          </a:p>
          <a:p>
            <a:pPr lvl="0"/>
            <a:r>
              <a:rPr lang="ru-RU" dirty="0" smtClean="0"/>
              <a:t>жарка </a:t>
            </a:r>
            <a:r>
              <a:rPr lang="ru-RU" dirty="0"/>
              <a:t>на вертеле, </a:t>
            </a:r>
            <a:endParaRPr lang="ru-RU" dirty="0" smtClean="0"/>
          </a:p>
          <a:p>
            <a:pPr lvl="0"/>
            <a:r>
              <a:rPr lang="ru-RU" dirty="0" smtClean="0"/>
              <a:t>тушение </a:t>
            </a:r>
            <a:r>
              <a:rPr lang="ru-RU" dirty="0"/>
              <a:t>с гарниром и без</a:t>
            </a:r>
            <a:r>
              <a:rPr lang="ru-RU" dirty="0" smtClean="0"/>
              <a:t>,</a:t>
            </a:r>
          </a:p>
          <a:p>
            <a:pPr lvl="0"/>
            <a:r>
              <a:rPr lang="ru-RU" dirty="0" smtClean="0"/>
              <a:t> </a:t>
            </a:r>
            <a:r>
              <a:rPr lang="ru-RU" dirty="0"/>
              <a:t>томление в горшочках</a:t>
            </a:r>
            <a:r>
              <a:rPr lang="ru-RU" dirty="0" smtClean="0"/>
              <a:t>,</a:t>
            </a:r>
          </a:p>
          <a:p>
            <a:pPr lvl="0"/>
            <a:r>
              <a:rPr lang="ru-RU" dirty="0" smtClean="0"/>
              <a:t> копчение</a:t>
            </a:r>
            <a:r>
              <a:rPr lang="ru-RU" dirty="0"/>
              <a:t>, </a:t>
            </a:r>
            <a:endParaRPr lang="ru-RU" dirty="0" smtClean="0"/>
          </a:p>
          <a:p>
            <a:pPr lvl="0"/>
            <a:r>
              <a:rPr lang="ru-RU" dirty="0" smtClean="0"/>
              <a:t>запекание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03525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2107</Words>
  <Application>Microsoft Office PowerPoint</Application>
  <PresentationFormat>Экран (4:3)</PresentationFormat>
  <Paragraphs>257</Paragraphs>
  <Slides>69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4" baseType="lpstr">
      <vt:lpstr>Arial</vt:lpstr>
      <vt:lpstr>Calibri</vt:lpstr>
      <vt:lpstr>Times New Roman</vt:lpstr>
      <vt:lpstr>Wingdings</vt:lpstr>
      <vt:lpstr>Тема Office</vt:lpstr>
      <vt:lpstr>Блюда из птицы</vt:lpstr>
      <vt:lpstr>2. Классификация</vt:lpstr>
      <vt:lpstr>3. Процессы в мясе птицы, дичи, кролика при тепловой обработке</vt:lpstr>
      <vt:lpstr>Процессы в мясе птицы, дичи, кролика при тепловой обработке</vt:lpstr>
      <vt:lpstr>3.Размягчение мяса птицы </vt:lpstr>
      <vt:lpstr>4. Требования к качеству и правила выбора полуфабрикатов из  птицы</vt:lpstr>
      <vt:lpstr>5. Варианты сочетания  птицы  с другими ингредиентами </vt:lpstr>
      <vt:lpstr>7. Правила подбора пряностей и приправ для создания гармоничных блюд из отварной птицы</vt:lpstr>
      <vt:lpstr>8. Методы приготовления домашней птицы для сложных блюд</vt:lpstr>
      <vt:lpstr>Варианты комбинирования различных способов приготовления сложных блюд: </vt:lpstr>
      <vt:lpstr>Глазировать</vt:lpstr>
      <vt:lpstr>Презентация PowerPoint</vt:lpstr>
      <vt:lpstr>Презентация PowerPoint</vt:lpstr>
      <vt:lpstr>9.Блюда из отварной птицы</vt:lpstr>
      <vt:lpstr>Правила варки птицы</vt:lpstr>
      <vt:lpstr>Блюда из отварной птицы</vt:lpstr>
      <vt:lpstr>Фаршированная строчками куриная ножка</vt:lpstr>
      <vt:lpstr>Фаршированная строчками куриная ножка</vt:lpstr>
      <vt:lpstr>Фаршированная строчками куриная ножка</vt:lpstr>
      <vt:lpstr>Презентация PowerPoint</vt:lpstr>
      <vt:lpstr>Фаршированная строчками куриная ножка</vt:lpstr>
      <vt:lpstr>Фаршированная строчками куриная ножка</vt:lpstr>
      <vt:lpstr>Фаршированная строчками куриная ножка</vt:lpstr>
      <vt:lpstr>Кнели из птицы</vt:lpstr>
      <vt:lpstr>10. Блюда из жареной птицы, кролика</vt:lpstr>
      <vt:lpstr>Правила жарки тушек птицы</vt:lpstr>
      <vt:lpstr>Правила жарки тушек птицы</vt:lpstr>
      <vt:lpstr>Правила жарки тушек  крупной птицы</vt:lpstr>
      <vt:lpstr>Правила жарки тушек  крупной птицы</vt:lpstr>
      <vt:lpstr>Презентация PowerPoint</vt:lpstr>
      <vt:lpstr>Жареные утиные грудки </vt:lpstr>
      <vt:lpstr>Жареные утиные грудки</vt:lpstr>
      <vt:lpstr>Жареные утиные грудки</vt:lpstr>
      <vt:lpstr>Жареные утиные грудки</vt:lpstr>
      <vt:lpstr>Жареные утиные грудки</vt:lpstr>
      <vt:lpstr>Презентация PowerPoint</vt:lpstr>
      <vt:lpstr>Презентация PowerPoint</vt:lpstr>
      <vt:lpstr>Презентация PowerPoint</vt:lpstr>
      <vt:lpstr>Утка с финиками и облепихой</vt:lpstr>
      <vt:lpstr>Презентация PowerPoint</vt:lpstr>
      <vt:lpstr>Презентация PowerPoint</vt:lpstr>
      <vt:lpstr>Презентация PowerPoint</vt:lpstr>
      <vt:lpstr>Презентация PowerPoint</vt:lpstr>
      <vt:lpstr>Банкетная подача утки</vt:lpstr>
      <vt:lpstr>Гусь жареный с яблоками</vt:lpstr>
      <vt:lpstr>Блюда из жареной птицы</vt:lpstr>
      <vt:lpstr>Презентация PowerPoint</vt:lpstr>
      <vt:lpstr>Котлеты по-киевски </vt:lpstr>
      <vt:lpstr>Котлеты по-киевски </vt:lpstr>
      <vt:lpstr>Котлеты по-киевски </vt:lpstr>
      <vt:lpstr>Котлеты по-киевски </vt:lpstr>
      <vt:lpstr>Котлеты по-киевски </vt:lpstr>
      <vt:lpstr>Котлеты по-киевски </vt:lpstr>
      <vt:lpstr>Котлеты по-киевски </vt:lpstr>
      <vt:lpstr>Котлеты по-киевски </vt:lpstr>
      <vt:lpstr>Котлеты по-киевски </vt:lpstr>
      <vt:lpstr>Котлеты по-киевски </vt:lpstr>
      <vt:lpstr>Как правильно есть «Котлету по-киевски»: </vt:lpstr>
      <vt:lpstr>Фаршированные крылышки </vt:lpstr>
      <vt:lpstr>Фаршированные крылышки</vt:lpstr>
      <vt:lpstr>Фаршированные крылышки</vt:lpstr>
      <vt:lpstr>Фаршированные крылышки</vt:lpstr>
      <vt:lpstr>Фаршированные крылышки</vt:lpstr>
      <vt:lpstr>Фаршированные крылышки</vt:lpstr>
      <vt:lpstr>Фаршированные крылышки</vt:lpstr>
      <vt:lpstr>Куриные крылья в кисло-сладком соевом соусе </vt:lpstr>
      <vt:lpstr>Куриные крылья в кисло-сладком соевом соусе</vt:lpstr>
      <vt:lpstr>Куриные крылья в кисло-сладком соевом соусе</vt:lpstr>
      <vt:lpstr>Фаршированная куриная нога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Блюда из птицы</dc:title>
  <dc:creator>ольга</dc:creator>
  <cp:lastModifiedBy>1</cp:lastModifiedBy>
  <cp:revision>28</cp:revision>
  <dcterms:created xsi:type="dcterms:W3CDTF">2013-10-30T16:46:06Z</dcterms:created>
  <dcterms:modified xsi:type="dcterms:W3CDTF">2020-05-16T09:44:40Z</dcterms:modified>
</cp:coreProperties>
</file>