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88" r:id="rId6"/>
    <p:sldId id="262" r:id="rId7"/>
    <p:sldId id="263" r:id="rId8"/>
    <p:sldId id="264" r:id="rId9"/>
    <p:sldId id="267" r:id="rId10"/>
    <p:sldId id="289" r:id="rId11"/>
    <p:sldId id="268" r:id="rId12"/>
    <p:sldId id="269" r:id="rId13"/>
    <p:sldId id="270" r:id="rId14"/>
    <p:sldId id="271" r:id="rId15"/>
    <p:sldId id="273" r:id="rId16"/>
    <p:sldId id="272" r:id="rId17"/>
    <p:sldId id="275" r:id="rId18"/>
    <p:sldId id="274" r:id="rId19"/>
    <p:sldId id="277" r:id="rId20"/>
    <p:sldId id="276" r:id="rId21"/>
    <p:sldId id="278" r:id="rId22"/>
    <p:sldId id="279" r:id="rId23"/>
    <p:sldId id="284" r:id="rId24"/>
    <p:sldId id="280" r:id="rId25"/>
    <p:sldId id="296" r:id="rId26"/>
    <p:sldId id="282" r:id="rId27"/>
    <p:sldId id="281" r:id="rId28"/>
    <p:sldId id="283" r:id="rId29"/>
    <p:sldId id="292" r:id="rId30"/>
    <p:sldId id="293" r:id="rId31"/>
    <p:sldId id="294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84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6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Фантастика – это не только вид литературы, но и феномен культуры и мышления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  <a:p>
            <a:r>
              <a:rPr lang="ru-RU" smtClean="0"/>
              <a:t>Ознакомление с данной темой осуществим в виде просмотра презентации.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Тенденции развития фантастической литературы с </a:t>
            </a:r>
            <a:r>
              <a:rPr lang="en-US" dirty="0" smtClean="0">
                <a:solidFill>
                  <a:schemeClr val="bg1"/>
                </a:solidFill>
              </a:rPr>
              <a:t>XIX</a:t>
            </a:r>
            <a:r>
              <a:rPr lang="ru-RU" dirty="0" smtClean="0">
                <a:solidFill>
                  <a:schemeClr val="bg1"/>
                </a:solidFill>
              </a:rPr>
              <a:t> по </a:t>
            </a:r>
            <a:r>
              <a:rPr lang="en-US" dirty="0" smtClean="0">
                <a:solidFill>
                  <a:schemeClr val="bg1"/>
                </a:solidFill>
              </a:rPr>
              <a:t>XX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в.в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</a:rPr>
              <a:t>Научная фантастика с точки зрения традиционных и новаторских элементов.</a:t>
            </a: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2" name="Picture 1" descr="Дирижабль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92896"/>
            <a:ext cx="5765800" cy="374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45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500174"/>
            <a:ext cx="4605662" cy="492922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Композиция произведения характеризуется отсутствием противопоставления главному герою.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оманы изобилуют мелкими подробностями, точными расчётами и детальными описаниями. В рассмотренных произведениях существует только одна сюжетная линия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err="1" smtClean="0">
                <a:solidFill>
                  <a:srgbClr val="000000"/>
                </a:solidFill>
              </a:rPr>
              <a:t>Жюль</a:t>
            </a:r>
            <a:r>
              <a:rPr lang="ru-RU" sz="4400" b="1" dirty="0" smtClean="0">
                <a:solidFill>
                  <a:srgbClr val="000000"/>
                </a:solidFill>
              </a:rPr>
              <a:t> Верн</a:t>
            </a:r>
            <a:endParaRPr lang="ru-RU" sz="4400" b="1" dirty="0">
              <a:solidFill>
                <a:srgbClr val="000000"/>
              </a:solidFill>
            </a:endParaRPr>
          </a:p>
        </p:txBody>
      </p:sp>
      <p:pic>
        <p:nvPicPr>
          <p:cNvPr id="4" name="Рисунок 3" descr="проект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500174"/>
            <a:ext cx="3714776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роект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500174"/>
            <a:ext cx="3473116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0000"/>
                </a:solidFill>
              </a:rPr>
              <a:t>Герберт Уэллс</a:t>
            </a:r>
            <a:endParaRPr lang="ru-RU" sz="4400" b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428736"/>
            <a:ext cx="41434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Традицию ведения рассказа от первого лица и смену повествователя Уэллс оформил в виде «рассказа в рассказе», где смена лиц обозначала границы между частями композиции и позволяла взглянуть на происходящее с точки зрения разных людей.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создание отрицательного главного героя;</a:t>
            </a:r>
            <a:b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идея «науки, приносящей вред»;</a:t>
            </a:r>
          </a:p>
          <a:p>
            <a:pPr algn="ctr">
              <a:buNone/>
            </a:pP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новые мотивы: вторжение инопланетян, путешествие во времени;</a:t>
            </a:r>
          </a:p>
          <a:p>
            <a:pPr algn="ctr">
              <a:buNone/>
            </a:pP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усложнение произведений психологической и философской линиями.</a:t>
            </a:r>
          </a:p>
          <a:p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Главными отличиями романов Уэллса от романов Верна являются:</a:t>
            </a:r>
            <a:endParaRPr lang="ru-RU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советское время мерилом достоинств научно-фантастических произведений становится не столько их художественность, сколько достоверность научных фактов, содержащихся и них. Такой подход заставил писателя-фантаста обратить больше внимания на научное содержание произведения, вследствие чего художественно оно проигрывало.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Советская научная фантастика - Александр Беляев и Алексей Толстой</a:t>
            </a:r>
            <a:endParaRPr lang="ru-RU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роект6.jpg"/>
          <p:cNvPicPr>
            <a:picLocks noGrp="1" noChangeAspect="1"/>
          </p:cNvPicPr>
          <p:nvPr>
            <p:ph idx="1"/>
          </p:nvPr>
        </p:nvPicPr>
        <p:blipFill>
          <a:blip r:embed="rId2"/>
          <a:srcRect l="8000" r="6000" b="-2816"/>
          <a:stretch>
            <a:fillRect/>
          </a:stretch>
        </p:blipFill>
        <p:spPr>
          <a:xfrm>
            <a:off x="428596" y="1714488"/>
            <a:ext cx="4000528" cy="3907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Алексей Толстой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772816"/>
            <a:ext cx="41434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романе «Аэлита» Алексей Толстой ввёл в научную фантастику вторую сюжетную линию. Мечтательность Толстого дореволюционного периода отразилась в «Аэлите», и основой второй сюжетной линии стал любовный роман.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70075" y="49841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роект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01318"/>
            <a:ext cx="3143272" cy="4689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0000"/>
                </a:solidFill>
              </a:rPr>
              <a:t>Александр Беляев</a:t>
            </a:r>
            <a:endParaRPr lang="ru-RU" sz="4400" b="1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1484784"/>
            <a:ext cx="4104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романах Беляева </a:t>
            </a:r>
            <a:r>
              <a:rPr lang="en-US" sz="2400" dirty="0" smtClean="0"/>
              <a:t> </a:t>
            </a:r>
            <a:r>
              <a:rPr lang="ru-RU" sz="2400" dirty="0" smtClean="0"/>
              <a:t>тоже присутствовала вторая сюжетная линия, однако в произведениях раскрывалась не романтическая, а психологическая сторона проблемы.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453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Хайнлайн считается первым профессиональным писателем-фантастом.</a:t>
            </a:r>
          </a:p>
          <a:p>
            <a:pP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Раннее творчество – романы для юношества, рассказывающие о неординарных интеллектуальных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подростках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период зрелого творчества были написаны самые известные произведения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Хайнлайна.</a:t>
            </a:r>
          </a:p>
          <a:p>
            <a:pP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позднем творчестве преобладает философская линия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появляется сатира.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0000"/>
                </a:solidFill>
              </a:rPr>
              <a:t>Роберт Хайнлайн</a:t>
            </a:r>
            <a:endParaRPr lang="ru-RU" sz="4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</a:rPr>
              <a:t>«Большая тройка» писателей-фантастов – Роберт Хайнлайн, Артур Кларк  и Айзек Азимов</a:t>
            </a:r>
            <a:endParaRPr lang="ru-RU" sz="2800" b="1" dirty="0">
              <a:solidFill>
                <a:srgbClr val="000000"/>
              </a:solidFill>
            </a:endParaRPr>
          </a:p>
        </p:txBody>
      </p:sp>
      <p:pic>
        <p:nvPicPr>
          <p:cNvPr id="7" name="Рисунок 6" descr="проект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1500174"/>
            <a:ext cx="2643206" cy="366715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5" name="Содержимое 4" descr="проект7.jpg"/>
          <p:cNvPicPr>
            <a:picLocks noGrp="1" noChangeAspect="1"/>
          </p:cNvPicPr>
          <p:nvPr>
            <p:ph idx="1"/>
          </p:nvPr>
        </p:nvPicPr>
        <p:blipFill>
          <a:blip r:embed="rId3"/>
          <a:srcRect l="11419" t="3125" r="11912" b="-1"/>
          <a:stretch>
            <a:fillRect/>
          </a:stretch>
        </p:blipFill>
        <p:spPr>
          <a:xfrm>
            <a:off x="285720" y="1500174"/>
            <a:ext cx="2798756" cy="3691977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6" name="Рисунок 5" descr="проект8.jpg"/>
          <p:cNvPicPr>
            <a:picLocks noChangeAspect="1"/>
          </p:cNvPicPr>
          <p:nvPr/>
        </p:nvPicPr>
        <p:blipFill>
          <a:blip r:embed="rId4"/>
          <a:srcRect l="2442" b="2068"/>
          <a:stretch>
            <a:fillRect/>
          </a:stretch>
        </p:blipFill>
        <p:spPr>
          <a:xfrm>
            <a:off x="3071802" y="2071678"/>
            <a:ext cx="2854326" cy="358996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11560" y="5661248"/>
            <a:ext cx="2178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Роберт Хайнлайн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6093296"/>
            <a:ext cx="1666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Артур Кларк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5661248"/>
            <a:ext cx="1748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Айзек</a:t>
            </a:r>
            <a:r>
              <a:rPr lang="ru-RU" b="1" dirty="0" smtClean="0"/>
              <a:t> Азимов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Артур Кларк – английский писатель, учёный, футуролог.</a:t>
            </a:r>
          </a:p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отличаются оптимистическим взглядом на развитие науки, освоение Солнечной системы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 Мирового океана.</a:t>
            </a:r>
          </a:p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Изображаемое им будущее человечества зачастую было утопично.</a:t>
            </a:r>
          </a:p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Артур Кларк сформулировал так называемые «законы Кларка», в соответствии с которыми развивались события в его произведениях.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0000"/>
                </a:solidFill>
              </a:rPr>
              <a:t>Артур Кларк</a:t>
            </a:r>
            <a:endParaRPr lang="ru-RU" sz="4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Самое простое определение понятия – фантастика есть изображение фактов и событий, не существовавших в реальной действительности. Однако границы между реальным и нереальным весьма условны.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Что такое «фантастика»?</a:t>
            </a:r>
            <a:endParaRPr lang="ru-RU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73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 в рассказах Азимова -   роботы, созданные людьми и работающие для их блага.  </a:t>
            </a: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Создал   Три Закона Робототехники, которые легли в основу его рассказов. </a:t>
            </a: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Основа сюжета  каждого рассказа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сборника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разгадывание героем логической загадки, основанной на Трёх Законах Робототехники.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______________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«Большая тройка» писателей-фантастов привнесла в научно-фантастическую литературу разнообразие сюжетов, тем и типов героев.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algn="ctr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err="1" smtClean="0">
                <a:solidFill>
                  <a:srgbClr val="000000"/>
                </a:solidFill>
              </a:rPr>
              <a:t>Айзек</a:t>
            </a:r>
            <a:r>
              <a:rPr lang="ru-RU" sz="4400" b="1" dirty="0" smtClean="0">
                <a:solidFill>
                  <a:srgbClr val="000000"/>
                </a:solidFill>
              </a:rPr>
              <a:t> Азимов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0"/>
      <p:bldP spid="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2286000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Жанр утопии  показывает идеальное устройство общества. </a:t>
            </a:r>
          </a:p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Тревога человека по поводу исполнения его желаний нашла своё отражение в жанре антиутопии.</a:t>
            </a:r>
          </a:p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Антиутопия – жанр, рисующий общество, в котором возобладали негативные тенденции развития.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>
                <a:solidFill>
                  <a:srgbClr val="000000"/>
                </a:solidFill>
              </a:rPr>
              <a:t>Социофантастика</a:t>
            </a:r>
            <a:r>
              <a:rPr lang="ru-RU" sz="3600" dirty="0" smtClean="0">
                <a:solidFill>
                  <a:srgbClr val="000000"/>
                </a:solidFill>
              </a:rPr>
              <a:t> с точки зрения традиционных и новаторских элементов.</a:t>
            </a:r>
            <a:endParaRPr lang="ru-RU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0"/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Евгений Замятин  - основоположник жанра    антиутопии.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В его романе-антиутопии «Мы»  разрабатывается  идея безликого будущего.</a:t>
            </a:r>
            <a:br>
              <a:rPr lang="ru-RU" dirty="0" smtClean="0"/>
            </a:br>
            <a:r>
              <a:rPr lang="ru-RU" dirty="0" smtClean="0"/>
              <a:t>Произведения </a:t>
            </a:r>
            <a:r>
              <a:rPr lang="ru-RU" dirty="0"/>
              <a:t>двух других известных писателей этого жанра – «О дивный новый мир» </a:t>
            </a:r>
            <a:r>
              <a:rPr lang="ru-RU" dirty="0" err="1"/>
              <a:t>Олдоса</a:t>
            </a:r>
            <a:r>
              <a:rPr lang="ru-RU" dirty="0"/>
              <a:t> Хаксли  и «1984» Джорджа </a:t>
            </a:r>
            <a:r>
              <a:rPr lang="ru-RU" dirty="0" smtClean="0"/>
              <a:t>Оруэлла – варьируют эту же идею.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В центре внимания - тоталитарное государство, в котором стирается понятие «индивидуальность».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Евгений Замятин, </a:t>
            </a:r>
            <a:r>
              <a:rPr lang="ru-RU" b="1" dirty="0" err="1" smtClean="0">
                <a:solidFill>
                  <a:srgbClr val="000000"/>
                </a:solidFill>
              </a:rPr>
              <a:t>Олдос</a:t>
            </a:r>
            <a:r>
              <a:rPr lang="ru-RU" b="1" dirty="0" smtClean="0">
                <a:solidFill>
                  <a:srgbClr val="000000"/>
                </a:solidFill>
              </a:rPr>
              <a:t> Хаксли и Джордж Оруэлл</a:t>
            </a:r>
            <a:endParaRPr lang="ru-RU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оект11.jpg"/>
          <p:cNvPicPr>
            <a:picLocks noChangeAspect="1"/>
          </p:cNvPicPr>
          <p:nvPr/>
        </p:nvPicPr>
        <p:blipFill>
          <a:blip r:embed="rId2"/>
          <a:srcRect l="8332" t="6204" r="2097"/>
          <a:stretch>
            <a:fillRect/>
          </a:stretch>
        </p:blipFill>
        <p:spPr>
          <a:xfrm>
            <a:off x="2786050" y="2437969"/>
            <a:ext cx="3143272" cy="4420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проект12.jpg"/>
          <p:cNvPicPr>
            <a:picLocks noChangeAspect="1"/>
          </p:cNvPicPr>
          <p:nvPr/>
        </p:nvPicPr>
        <p:blipFill>
          <a:blip r:embed="rId3"/>
          <a:srcRect l="1169" b="13636"/>
          <a:stretch>
            <a:fillRect/>
          </a:stretch>
        </p:blipFill>
        <p:spPr>
          <a:xfrm>
            <a:off x="5929322" y="0"/>
            <a:ext cx="3214678" cy="4071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 descr="проект10.jpg"/>
          <p:cNvPicPr>
            <a:picLocks noGrp="1" noChangeAspect="1"/>
          </p:cNvPicPr>
          <p:nvPr>
            <p:ph idx="1"/>
          </p:nvPr>
        </p:nvPicPr>
        <p:blipFill>
          <a:blip r:embed="rId4"/>
          <a:srcRect r="2500" b="2552"/>
          <a:stretch>
            <a:fillRect/>
          </a:stretch>
        </p:blipFill>
        <p:spPr>
          <a:xfrm>
            <a:off x="0" y="0"/>
            <a:ext cx="2786050" cy="4000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4071942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Евгений Замятин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1928802"/>
            <a:ext cx="185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Олдос</a:t>
            </a:r>
            <a:r>
              <a:rPr lang="ru-RU" b="1" dirty="0" smtClean="0"/>
              <a:t> Хаксли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72264" y="4143380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Джордж Оруэлл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95936" y="1524000"/>
            <a:ext cx="4690864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Рэй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Бредбери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продолжил работать в жанре антиутопии. Наиболее яркое и запоминающееся произведение в этом жанре  роман «451 градус по Фаренгейту».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-22811"/>
            <a:ext cx="8229600" cy="129157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 smtClean="0">
                <a:solidFill>
                  <a:srgbClr val="000000"/>
                </a:solidFill>
              </a:rPr>
              <a:t>Рэй</a:t>
            </a:r>
            <a:r>
              <a:rPr lang="ru-RU" sz="4400" b="1" dirty="0" smtClean="0">
                <a:solidFill>
                  <a:srgbClr val="000000"/>
                </a:solidFill>
              </a:rPr>
              <a:t> </a:t>
            </a:r>
            <a:r>
              <a:rPr lang="ru-RU" sz="4400" b="1" dirty="0" err="1" smtClean="0">
                <a:solidFill>
                  <a:srgbClr val="000000"/>
                </a:solidFill>
              </a:rPr>
              <a:t>Бредбери</a:t>
            </a:r>
            <a:endParaRPr lang="ru-RU" sz="4400" b="1" dirty="0">
              <a:solidFill>
                <a:srgbClr val="000000"/>
              </a:solidFill>
            </a:endParaRPr>
          </a:p>
        </p:txBody>
      </p:sp>
      <p:pic>
        <p:nvPicPr>
          <p:cNvPr id="4" name="Содержимое 3" descr="проект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8"/>
            <a:ext cx="3714776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0"/>
      <p:bldP spid="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6048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«451 градус по Фаренгейту»</a:t>
            </a:r>
          </a:p>
          <a:p>
            <a:pPr marL="0" indent="0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романе описано современное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доведённое до абсурда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Традиционные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</a:t>
            </a: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антиутопии – конфликт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 </a:t>
            </a: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стремящимся</a:t>
            </a: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сохранить индивидуальность и свой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внутренний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мир, и бездуховным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обществом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искусственно заниженным уровнем интеллекта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 человека не имеет ценности, и смерть преподносится как шоу, развлечение для остальных людей.</a:t>
            </a:r>
          </a:p>
          <a:p>
            <a:endParaRPr lang="en-US" dirty="0"/>
          </a:p>
        </p:txBody>
      </p:sp>
      <p:pic>
        <p:nvPicPr>
          <p:cNvPr id="3" name="Picture 2" descr=" 45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48680"/>
            <a:ext cx="2438400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46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роект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285860"/>
            <a:ext cx="7061004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67544" y="332656"/>
            <a:ext cx="806489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</a:rPr>
              <a:t>Братья Аркадий и Борис Стругацкие</a:t>
            </a:r>
            <a:endParaRPr lang="ru-RU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Братья Стругацкие писали прозу, тяготевшую к социально-психологическому исследованию и философскому анализу, близкую утопии и антиутопии.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Проблемы, которые ставят Стругацкие в своих книгах, - это вечные проблемы литературы. 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Основной лейтмотив произведений писателей – всегда, даже в самых критических ситуациях, есть надежда.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0000"/>
                </a:solidFill>
              </a:rPr>
              <a:t>Братья Аркадий и Борис Стругацки</a:t>
            </a:r>
            <a:r>
              <a:rPr lang="ru-RU" sz="4000" b="1" dirty="0" smtClean="0"/>
              <a:t>е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0"/>
      <p:bldP spid="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инд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" y="-31013"/>
            <a:ext cx="9144000" cy="6829337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3200" dirty="0" smtClean="0"/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Фэнтези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разновидность современной фантастики, детище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постмодернисткой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эрудированной эпохи. Одна из главных её задач – вернуть индивиду значимость, ответственность, достоинство, не дать ему раствориться в массе.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err="1" smtClean="0"/>
              <a:t>Фэнтези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0"/>
      <p:bldP spid="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битв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7"/>
            <a:ext cx="914400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5445224"/>
            <a:ext cx="8460432" cy="4788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черты этого жанра – героичность, эпичность, масштабность происходящего.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6445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Понятие фантастичности обладает историко-культурной обусловленностью, т.е. оно зависит от того, кто и когда выносит суждение о фантастичности произведения.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0000"/>
                </a:solidFill>
              </a:rPr>
              <a:t>Понятие «фантастичность»</a:t>
            </a:r>
            <a:endParaRPr lang="ru-RU" sz="4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опыт в жанре </a:t>
            </a:r>
            <a:r>
              <a:rPr lang="ru-RU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фэнтези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принадлежит перу Роберта </a:t>
            </a:r>
            <a:r>
              <a:rPr lang="ru-RU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Говарда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создателя цикла о </a:t>
            </a:r>
            <a:r>
              <a:rPr lang="ru-RU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Конане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-варваре.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конан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8208912" cy="489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4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карт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4"/>
            <a:ext cx="914400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5157192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 произведениями, ставшими образцовыми для этого жанра, являются книги Джона Рональда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РуэлаТолкина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Средиземье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659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века научная фантастика по мере своего развития становилась всё более смелой и безоглядной, превращаясь в остросюжетную литературу.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социофантастике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течением времени на смену жанру утопии пришла антиутопия и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постапокалиптические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произведения, которые получили особое распространение в конце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начале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веков.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Фэнтези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наиболее молодая разновидность жанра фантастики. Но и в ней происходят изменения: вследствие исчерпанности средств для создания фантастического писатели прибегают к переосмыслению традиций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Заключение:</a:t>
            </a:r>
            <a:endParaRPr lang="ru-RU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2" grpId="2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Условная фантастика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Два вида «фантастики»: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8001024" y="4286256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428596" y="1714488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2428868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Условная фантастика - произведения, которые фантастичны с нашей точки зрения, но не являлись таковыми для автора или же он не ставил целью показать их фантастичность.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4071942"/>
            <a:ext cx="4228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chemeClr val="bg2">
                    <a:lumMod val="50000"/>
                  </a:schemeClr>
                </a:solidFill>
              </a:rPr>
              <a:t>Безусловная фантастика</a:t>
            </a:r>
            <a:endParaRPr lang="ru-RU" sz="2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4857760"/>
            <a:ext cx="7286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Безусловная фантастика – произведение, в котором подразумевается намеренное изображение вымышленного в произведении.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2" grpId="0"/>
      <p:bldP spid="2" grpId="1"/>
      <p:bldP spid="7" grpId="0" animBg="1"/>
      <p:bldP spid="7" grpId="1" animBg="1"/>
      <p:bldP spid="8" grpId="0" animBg="1"/>
      <p:bldP spid="8" grpId="1" animBg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современной литературной критике принято различать понимание фантастики как жанра и как метода. Жанр характеризует целое произведение, а метод может использоваться в самых разных жанрах.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Фантастика как жанр и как метод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077072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Примечательно, что вплоть до </a:t>
            </a:r>
            <a:r>
              <a:rPr lang="en-US" sz="2400" dirty="0" smtClean="0"/>
              <a:t>XIX </a:t>
            </a:r>
            <a:r>
              <a:rPr lang="ru-RU" sz="2400" dirty="0" smtClean="0"/>
              <a:t>века фантастика существовала только как метод.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1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Самой первой разновидностью фантастической литературы принято считать миф.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</a:rPr>
              <a:t>История развития фантастики до  её обособления в отдельный жанр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3789040"/>
            <a:ext cx="4857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«Фантастика возникает тогда, когда нарушилось синкретическое мышление, где реальное и вымышленное неразделимы» </a:t>
            </a:r>
          </a:p>
          <a:p>
            <a:r>
              <a:rPr lang="ru-RU" sz="2400" dirty="0" smtClean="0"/>
              <a:t>Юлий </a:t>
            </a:r>
            <a:r>
              <a:rPr lang="ru-RU" sz="2400" dirty="0" err="1" smtClean="0"/>
              <a:t>Кагарлицкий</a:t>
            </a:r>
            <a:endParaRPr lang="ru-RU" sz="2400" dirty="0" smtClean="0"/>
          </a:p>
        </p:txBody>
      </p:sp>
      <p:pic>
        <p:nvPicPr>
          <p:cNvPr id="5" name="Рисунок 4" descr="проект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428868"/>
            <a:ext cx="2786082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2" grpId="0"/>
      <p:bldP spid="2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1. Цели, преследуемые авторами в фантастической литературе.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Классификация фантастических произведений: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36912"/>
            <a:ext cx="41434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Произведения, в которых автор пытается предугадать будущее.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3717032"/>
            <a:ext cx="4286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Произведения, содержащие сатиру на реальную действительность.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5301208"/>
            <a:ext cx="3929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Произведения, предупреждающие читателя.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2" grpId="0"/>
      <p:bldP spid="2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2. Способы оправдания появления фантастических событий.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Классификация фантастических произведений: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140798"/>
            <a:ext cx="74295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0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подробное объяснение фантастического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(нередко это является основой сюжета) – научная фантастика (неискушённому читателю требуется объяснение происходящего);</a:t>
            </a:r>
          </a:p>
          <a:p>
            <a:pPr algn="ctr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-намёк или отсылка к аналогичным фантастическим мотивам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более поздняя (современная) научная фантастика (сюжеты начинают повторяться, появляется стереотипность и шаблонность, нет необходимости в пояснениях);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0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какого-либо объяснения происходящего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фэнтези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(объяснением всего является то, что мир вымышлен).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2" grpId="0"/>
      <p:bldP spid="2" grpId="1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3. Характер содержания фантастических произведений.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Классификация фантастических произведений: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564904"/>
            <a:ext cx="74295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ru-RU" sz="20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Научная фантастика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(первая в жанре,  в центре внимания – научное изобретение, эксперимент и пр.);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ru-RU" sz="2000" b="1" u="sng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Социофантастика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(утопия и антиутопия, описывающие возможное устройство общества);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Фэнтези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(новейшая разновидность, повествующая о полностью вымышленных мирах, абсолютно не зависящих от нашей реальности и её законов).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2" grpId="0"/>
      <p:bldP spid="2" grpId="1"/>
      <p:bldP spid="5" grpId="0"/>
      <p:bldP spid="5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616</TotalTime>
  <Words>1076</Words>
  <Application>Microsoft Office PowerPoint</Application>
  <PresentationFormat>Экран (4:3)</PresentationFormat>
  <Paragraphs>113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Constantia</vt:lpstr>
      <vt:lpstr>Wingdings 2</vt:lpstr>
      <vt:lpstr>Бумажная</vt:lpstr>
      <vt:lpstr>Тенденции развития фантастической литературы с XIX по XX в.в.</vt:lpstr>
      <vt:lpstr>Что такое «фантастика»?</vt:lpstr>
      <vt:lpstr>Понятие «фантастичность»</vt:lpstr>
      <vt:lpstr>Два вида «фантастики»:</vt:lpstr>
      <vt:lpstr>Фантастика как жанр и как метод</vt:lpstr>
      <vt:lpstr>История развития фантастики до  её обособления в отдельный жанр</vt:lpstr>
      <vt:lpstr>Классификация фантастических произведений:</vt:lpstr>
      <vt:lpstr>Классификация фантастических произведений:</vt:lpstr>
      <vt:lpstr>Классификация фантастических произведений:</vt:lpstr>
      <vt:lpstr>Научная фантастика с точки зрения традиционных и новаторских элементов.</vt:lpstr>
      <vt:lpstr>Жюль Верн</vt:lpstr>
      <vt:lpstr>Герберт Уэллс</vt:lpstr>
      <vt:lpstr>Главными отличиями романов Уэллса от романов Верна являются:</vt:lpstr>
      <vt:lpstr>Советская научная фантастика - Александр Беляев и Алексей Толстой</vt:lpstr>
      <vt:lpstr>Алексей Толстой</vt:lpstr>
      <vt:lpstr>Александр Беляев</vt:lpstr>
      <vt:lpstr>Роберт Хайнлайн</vt:lpstr>
      <vt:lpstr>«Большая тройка» писателей-фантастов – Роберт Хайнлайн, Артур Кларк  и Айзек Азимов</vt:lpstr>
      <vt:lpstr>Артур Кларк</vt:lpstr>
      <vt:lpstr>Айзек Азимов</vt:lpstr>
      <vt:lpstr>Социофантастика с точки зрения традиционных и новаторских элементов.</vt:lpstr>
      <vt:lpstr>Евгений Замятин, Олдос Хаксли и Джордж Оруэлл</vt:lpstr>
      <vt:lpstr>Презентация PowerPoint</vt:lpstr>
      <vt:lpstr>Рэй Бредбери</vt:lpstr>
      <vt:lpstr>Презентация PowerPoint</vt:lpstr>
      <vt:lpstr>Презентация PowerPoint</vt:lpstr>
      <vt:lpstr>Братья Аркадий и Борис Стругацкие</vt:lpstr>
      <vt:lpstr>Фэнтези</vt:lpstr>
      <vt:lpstr>Презентация PowerPoint</vt:lpstr>
      <vt:lpstr>Презентация PowerPoint</vt:lpstr>
      <vt:lpstr>Презентация PowerPoint</vt:lpstr>
      <vt:lpstr>Заключение: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igor</dc:creator>
  <cp:lastModifiedBy>Андрей Дубов</cp:lastModifiedBy>
  <cp:revision>63</cp:revision>
  <dcterms:created xsi:type="dcterms:W3CDTF">2015-01-25T07:02:25Z</dcterms:created>
  <dcterms:modified xsi:type="dcterms:W3CDTF">2020-04-10T17:03:06Z</dcterms:modified>
</cp:coreProperties>
</file>