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309" r:id="rId9"/>
    <p:sldId id="310" r:id="rId10"/>
    <p:sldId id="270" r:id="rId11"/>
    <p:sldId id="263" r:id="rId12"/>
    <p:sldId id="291" r:id="rId13"/>
    <p:sldId id="281" r:id="rId14"/>
    <p:sldId id="264" r:id="rId15"/>
    <p:sldId id="265" r:id="rId16"/>
    <p:sldId id="266" r:id="rId17"/>
    <p:sldId id="267" r:id="rId18"/>
    <p:sldId id="268" r:id="rId19"/>
    <p:sldId id="295" r:id="rId20"/>
    <p:sldId id="271" r:id="rId21"/>
    <p:sldId id="269" r:id="rId22"/>
    <p:sldId id="292" r:id="rId23"/>
    <p:sldId id="282" r:id="rId24"/>
    <p:sldId id="272" r:id="rId25"/>
    <p:sldId id="293" r:id="rId26"/>
    <p:sldId id="294" r:id="rId27"/>
    <p:sldId id="275" r:id="rId28"/>
    <p:sldId id="276" r:id="rId29"/>
    <p:sldId id="277" r:id="rId30"/>
    <p:sldId id="283" r:id="rId31"/>
    <p:sldId id="278" r:id="rId32"/>
    <p:sldId id="279" r:id="rId33"/>
    <p:sldId id="280" r:id="rId34"/>
    <p:sldId id="296" r:id="rId35"/>
    <p:sldId id="284" r:id="rId36"/>
    <p:sldId id="285" r:id="rId37"/>
    <p:sldId id="286" r:id="rId38"/>
    <p:sldId id="308" r:id="rId39"/>
    <p:sldId id="287" r:id="rId40"/>
    <p:sldId id="288" r:id="rId41"/>
    <p:sldId id="297" r:id="rId42"/>
    <p:sldId id="289" r:id="rId43"/>
    <p:sldId id="298" r:id="rId44"/>
    <p:sldId id="299" r:id="rId45"/>
    <p:sldId id="300" r:id="rId46"/>
    <p:sldId id="301" r:id="rId47"/>
    <p:sldId id="302" r:id="rId48"/>
    <p:sldId id="307" r:id="rId49"/>
    <p:sldId id="303" r:id="rId50"/>
    <p:sldId id="304" r:id="rId51"/>
    <p:sldId id="305" r:id="rId52"/>
    <p:sldId id="30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1%80%D0%B8%D0%B1%D1%8B" TargetMode="External"/><Relationship Id="rId3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7" Type="http://schemas.openxmlformats.org/officeDocument/2006/relationships/hyperlink" Target="https://ru.wikipedia.org/wiki/%D0%9E%D0%B2%D0%BE%D1%89%D0%B8" TargetMode="External"/><Relationship Id="rId12" Type="http://schemas.openxmlformats.org/officeDocument/2006/relationships/image" Target="../media/image36.jpeg"/><Relationship Id="rId2" Type="http://schemas.openxmlformats.org/officeDocument/2006/relationships/hyperlink" Target="https://ru.wikipedia.org/wiki/%D0%A3%D0%BA%D1%80%D0%B0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1%8F%D1%81%D0%BE" TargetMode="External"/><Relationship Id="rId11" Type="http://schemas.openxmlformats.org/officeDocument/2006/relationships/hyperlink" Target="https://ru.wikipedia.org/wiki/%D0%A2%D0%B2%D0%BE%D1%80%D0%BE%D0%B3" TargetMode="External"/><Relationship Id="rId5" Type="http://schemas.openxmlformats.org/officeDocument/2006/relationships/hyperlink" Target="https://ru.wikipedia.org/wiki/%D0%9F%D1%80%D0%B8%D1%91%D0%BC%D1%8B_%D0%BF%D1%80%D0%B8%D0%B3%D0%BE%D1%82%D0%BE%D0%B2%D0%BB%D0%B5%D0%BD%D0%B8%D1%8F_%D0%BF%D0%B8%D1%89%D0%B8" TargetMode="External"/><Relationship Id="rId10" Type="http://schemas.openxmlformats.org/officeDocument/2006/relationships/hyperlink" Target="https://ru.wikipedia.org/wiki/%D0%AF%D0%B3%D0%BE%D0%B4%D0%B0" TargetMode="External"/><Relationship Id="rId4" Type="http://schemas.openxmlformats.org/officeDocument/2006/relationships/hyperlink" Target="https://ru.wikipedia.org/wiki/%D0%A3%D0%BA%D1%80%D0%B0%D0%B8%D0%BD%D1%81%D0%BA%D0%B0%D1%8F_%D0%BA%D1%83%D1%85%D0%BD%D1%8F" TargetMode="External"/><Relationship Id="rId9" Type="http://schemas.openxmlformats.org/officeDocument/2006/relationships/hyperlink" Target="https://ru.wikipedia.org/wiki/%D0%A4%D1%80%D1%83%D0%BA%D1%8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768752" cy="151216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Мучные блюда. 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мучные блюда\1297088084_bli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51004"/>
            <a:ext cx="3320455" cy="2866506"/>
          </a:xfrm>
          <a:prstGeom prst="rect">
            <a:avLst/>
          </a:prstGeom>
          <a:noFill/>
        </p:spPr>
      </p:pic>
      <p:pic>
        <p:nvPicPr>
          <p:cNvPr id="1027" name="Picture 3" descr="C:\Users\Админ\Desktop\мучные блюда\2550f0926ea2ae34c77ee13fbb70d374_90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3348372" cy="2232248"/>
          </a:xfrm>
          <a:prstGeom prst="rect">
            <a:avLst/>
          </a:prstGeom>
          <a:noFill/>
        </p:spPr>
      </p:pic>
      <p:pic>
        <p:nvPicPr>
          <p:cNvPr id="1028" name="Picture 4" descr="C:\Users\Админ\Desktop\мучные блюда\0-61319-d4b8b8b2-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16832"/>
            <a:ext cx="3161928" cy="190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24744"/>
            <a:ext cx="6190456" cy="35283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МУЧНЫЕ КУЛИНАРНЫЕ ИЗДЕЛИЯ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4320480" cy="4464496"/>
          </a:xfrm>
        </p:spPr>
        <p:txBody>
          <a:bodyPr>
            <a:noAutofit/>
          </a:bodyPr>
          <a:lstStyle/>
          <a:p>
            <a:r>
              <a:rPr lang="ru-RU" sz="2100" b="1" dirty="0" smtClean="0"/>
              <a:t>Блины́</a:t>
            </a:r>
            <a:r>
              <a:rPr lang="ru-RU" sz="2100" dirty="0" smtClean="0"/>
              <a:t> — кулинарное изделие, приготавливаемое жареньем </a:t>
            </a:r>
            <a:br>
              <a:rPr lang="ru-RU" sz="2100" dirty="0" smtClean="0"/>
            </a:br>
            <a:r>
              <a:rPr lang="ru-RU" sz="2100" dirty="0" smtClean="0"/>
              <a:t>(иногда выпеканием) жидкого теста, выливаемого на раскалённую сковороду; обычно имеют круглую форму. Блины подаются с разными закусками, а тонкие блины — иногда с начинкой, заворачиваемой в них.</a:t>
            </a:r>
            <a:endParaRPr lang="ru-RU" sz="2100" dirty="0"/>
          </a:p>
        </p:txBody>
      </p:sp>
      <p:pic>
        <p:nvPicPr>
          <p:cNvPr id="8194" name="Picture 2" descr="C:\Users\Админ\Desktop\мучные блюда\110433713_blinchiki_s_klubnichnym_djemom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74994"/>
            <a:ext cx="4413870" cy="3310403"/>
          </a:xfrm>
          <a:prstGeom prst="rect">
            <a:avLst/>
          </a:prstGeom>
          <a:noFill/>
        </p:spPr>
      </p:pic>
      <p:pic>
        <p:nvPicPr>
          <p:cNvPr id="8195" name="Picture 3" descr="C:\Users\Админ\Desktop\мучные блюда\01701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04915" cy="2520280"/>
          </a:xfrm>
          <a:prstGeom prst="rect">
            <a:avLst/>
          </a:prstGeom>
          <a:noFill/>
        </p:spPr>
      </p:pic>
      <p:pic>
        <p:nvPicPr>
          <p:cNvPr id="8196" name="Picture 4" descr="C:\Users\Админ\Desktop\мучные блюда\71468866_pizza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336032" cy="2230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416824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Блины, возможно, были первыми изделиями из муки и уходят корнями в доисторические времена. Их разновидности есть у всех народов, использующих в готовке муку: русские блины, французские (тонкие) блинчики, монгольский </a:t>
            </a:r>
            <a:r>
              <a:rPr lang="ru-RU" i="1" dirty="0" err="1" smtClean="0"/>
              <a:t>гамбир</a:t>
            </a:r>
            <a:r>
              <a:rPr lang="ru-RU" dirty="0" err="1" smtClean="0"/>
              <a:t>,китайские</a:t>
            </a:r>
            <a:r>
              <a:rPr lang="ru-RU" dirty="0" smtClean="0"/>
              <a:t> блинчики, </a:t>
            </a:r>
            <a:r>
              <a:rPr lang="ru-RU" dirty="0" err="1" smtClean="0"/>
              <a:t>палачинки</a:t>
            </a:r>
            <a:r>
              <a:rPr lang="ru-RU" dirty="0" smtClean="0"/>
              <a:t>, английские </a:t>
            </a:r>
            <a:r>
              <a:rPr lang="ru-RU" i="1" dirty="0" err="1" smtClean="0"/>
              <a:t>pancakes</a:t>
            </a:r>
            <a:r>
              <a:rPr lang="ru-RU" dirty="0" smtClean="0"/>
              <a:t>, индийская </a:t>
            </a:r>
            <a:r>
              <a:rPr lang="ru-RU" dirty="0" err="1" smtClean="0"/>
              <a:t>доса</a:t>
            </a:r>
            <a:r>
              <a:rPr lang="ru-RU" dirty="0" smtClean="0"/>
              <a:t>, эфиопская </a:t>
            </a:r>
            <a:r>
              <a:rPr lang="ru-RU" dirty="0" err="1" smtClean="0"/>
              <a:t>ынджера</a:t>
            </a:r>
            <a:r>
              <a:rPr lang="ru-RU" dirty="0" smtClean="0"/>
              <a:t>, </a:t>
            </a:r>
            <a:br>
              <a:rPr lang="ru-RU" dirty="0" smtClean="0"/>
            </a:br>
            <a:r>
              <a:rPr lang="ru-RU" dirty="0" smtClean="0"/>
              <a:t>мордовские блины и другие.</a:t>
            </a:r>
          </a:p>
          <a:p>
            <a:endParaRPr lang="ru-RU" dirty="0"/>
          </a:p>
        </p:txBody>
      </p:sp>
      <p:pic>
        <p:nvPicPr>
          <p:cNvPr id="9218" name="Picture 2" descr="C:\Users\Админ\Desktop\мучные блюда\mlynci-z-cybuleju-638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3826037" cy="2098923"/>
          </a:xfrm>
          <a:prstGeom prst="rect">
            <a:avLst/>
          </a:prstGeom>
          <a:noFill/>
        </p:spPr>
      </p:pic>
      <p:pic>
        <p:nvPicPr>
          <p:cNvPr id="9219" name="Picture 3" descr="C:\Users\Админ\Desktop\мучные блюда\pancake-tel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941168"/>
            <a:ext cx="3547864" cy="1614733"/>
          </a:xfrm>
          <a:prstGeom prst="rect">
            <a:avLst/>
          </a:prstGeom>
          <a:noFill/>
        </p:spPr>
      </p:pic>
      <p:pic>
        <p:nvPicPr>
          <p:cNvPr id="9220" name="Picture 4" descr="C:\Users\Админ\Desktop\мучные блюда\d30d568095a39c83f35a4e512c89ba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384508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изделию: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601272" cy="5277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Внешний вид: тонкие, круглой формы с ровными краями, подрумяненные с двух сторон.</a:t>
            </a:r>
          </a:p>
          <a:p>
            <a:r>
              <a:rPr lang="ru-RU" sz="2800" dirty="0" smtClean="0"/>
              <a:t>Запах: характерный для блинов, без посторонних запахов</a:t>
            </a:r>
          </a:p>
          <a:p>
            <a:r>
              <a:rPr lang="ru-RU" sz="2800" dirty="0" smtClean="0"/>
              <a:t>Вкус:  характерный для домашнего теста без посторонних привкусов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Приготовление блинов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504056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Существует большое количество рецептов блинов. Основной принцип приготовления состоит в том, что жидкое тесто растекается по смазанной маслом или салом сковороде, образуя тонкий слой, который затем переворачивается и обжаривается со второй стороны. Блины обычно имеют круглую форму. Существуют квадратные блины, для их изготовления требуется сковорода квадратной формы. Приготовление блинов — особое мастерство, приближающееся к искусству. Нужно знать, какое количество теста налить на сковороду и когда перевернуть блин, чтобы подвергнуть термической обработке его другую сторону. Блины должны получаться румяными, но в то же время не подгорать.</a:t>
            </a:r>
            <a:endParaRPr lang="ru-RU" dirty="0"/>
          </a:p>
        </p:txBody>
      </p:sp>
      <p:pic>
        <p:nvPicPr>
          <p:cNvPr id="10242" name="Picture 2" descr="C:\Users\Админ\Desktop\мучные блюда\vipekanie_bli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1634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Начинки для блинов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Блины с ежевикой</a:t>
            </a:r>
          </a:p>
          <a:p>
            <a:r>
              <a:rPr lang="ru-RU" dirty="0" smtClean="0"/>
              <a:t>Мясной фарш, ветчина</a:t>
            </a:r>
          </a:p>
          <a:p>
            <a:r>
              <a:rPr lang="ru-RU" dirty="0" smtClean="0"/>
              <a:t>Рыбная (солёная, копчёная)</a:t>
            </a:r>
          </a:p>
          <a:p>
            <a:r>
              <a:rPr lang="ru-RU" dirty="0" smtClean="0"/>
              <a:t>Икра</a:t>
            </a:r>
          </a:p>
          <a:p>
            <a:r>
              <a:rPr lang="ru-RU" dirty="0" smtClean="0"/>
              <a:t>Овощные (кабачковая, капустная, шпинатная)</a:t>
            </a:r>
          </a:p>
          <a:p>
            <a:r>
              <a:rPr lang="ru-RU" dirty="0" smtClean="0"/>
              <a:t>Грибная</a:t>
            </a:r>
          </a:p>
          <a:p>
            <a:r>
              <a:rPr lang="ru-RU" dirty="0" smtClean="0"/>
              <a:t>Творог и творожные смеси</a:t>
            </a:r>
          </a:p>
          <a:p>
            <a:r>
              <a:rPr lang="ru-RU" dirty="0" smtClean="0"/>
              <a:t>Сыр и различные смеси на основе сыра</a:t>
            </a:r>
          </a:p>
          <a:p>
            <a:r>
              <a:rPr lang="ru-RU" dirty="0" smtClean="0"/>
              <a:t>Яйцо</a:t>
            </a:r>
          </a:p>
          <a:p>
            <a:r>
              <a:rPr lang="ru-RU" dirty="0" smtClean="0"/>
              <a:t>Фруктовые (яблочная, абрикосовая, ананасовая…)</a:t>
            </a:r>
          </a:p>
          <a:p>
            <a:r>
              <a:rPr lang="ru-RU" dirty="0" smtClean="0"/>
              <a:t>Ягодные</a:t>
            </a:r>
          </a:p>
          <a:p>
            <a:r>
              <a:rPr lang="ru-RU" dirty="0" smtClean="0"/>
              <a:t>Сгущённое молоко</a:t>
            </a:r>
          </a:p>
          <a:p>
            <a:r>
              <a:rPr lang="ru-RU" dirty="0" smtClean="0"/>
              <a:t>Шоколадная</a:t>
            </a:r>
          </a:p>
          <a:p>
            <a:r>
              <a:rPr lang="ru-RU" dirty="0" smtClean="0"/>
              <a:t>Мёд</a:t>
            </a:r>
          </a:p>
          <a:p>
            <a:r>
              <a:rPr lang="ru-RU" dirty="0" smtClean="0"/>
              <a:t>Сметана</a:t>
            </a:r>
          </a:p>
          <a:p>
            <a:endParaRPr lang="ru-RU" dirty="0"/>
          </a:p>
        </p:txBody>
      </p:sp>
      <p:pic>
        <p:nvPicPr>
          <p:cNvPr id="11266" name="Picture 2" descr="C:\Users\Админ\Desktop\мучные блюда\65298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1924669" cy="1296144"/>
          </a:xfrm>
          <a:prstGeom prst="rect">
            <a:avLst/>
          </a:prstGeom>
          <a:noFill/>
        </p:spPr>
      </p:pic>
      <p:pic>
        <p:nvPicPr>
          <p:cNvPr id="11267" name="Picture 3" descr="C:\Users\Админ\Desktop\мучные блюд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84784"/>
            <a:ext cx="1905000" cy="1428750"/>
          </a:xfrm>
          <a:prstGeom prst="rect">
            <a:avLst/>
          </a:prstGeom>
          <a:noFill/>
        </p:spPr>
      </p:pic>
      <p:pic>
        <p:nvPicPr>
          <p:cNvPr id="11268" name="Picture 4" descr="C:\Users\Админ\Desktop\мучные блюда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2736"/>
            <a:ext cx="1940362" cy="1212726"/>
          </a:xfrm>
          <a:prstGeom prst="rect">
            <a:avLst/>
          </a:prstGeom>
          <a:noFill/>
        </p:spPr>
      </p:pic>
      <p:pic>
        <p:nvPicPr>
          <p:cNvPr id="11269" name="Picture 5" descr="C:\Users\Админ\Desktop\мучные блюда\22ffe1743b282c3b42a60f1dbcda9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869160"/>
            <a:ext cx="2281402" cy="1712807"/>
          </a:xfrm>
          <a:prstGeom prst="rect">
            <a:avLst/>
          </a:prstGeom>
          <a:noFill/>
        </p:spPr>
      </p:pic>
      <p:pic>
        <p:nvPicPr>
          <p:cNvPr id="11270" name="Picture 6" descr="C:\Users\Админ\Desktop\мучные блюда\5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869160"/>
            <a:ext cx="1921396" cy="1441047"/>
          </a:xfrm>
          <a:prstGeom prst="rect">
            <a:avLst/>
          </a:prstGeom>
          <a:noFill/>
        </p:spPr>
      </p:pic>
      <p:pic>
        <p:nvPicPr>
          <p:cNvPr id="11271" name="Picture 7" descr="C:\Users\Админ\Desktop\мучные блюда\30303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3760" y="2924944"/>
            <a:ext cx="2160240" cy="1620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Блинчики с медом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Используемые продукты: </a:t>
            </a:r>
          </a:p>
          <a:p>
            <a:pPr>
              <a:buNone/>
            </a:pPr>
            <a:r>
              <a:rPr lang="ru-RU" dirty="0" smtClean="0"/>
              <a:t>-Пшеничная мука, высшего сорта(250-300г)</a:t>
            </a:r>
          </a:p>
          <a:p>
            <a:pPr>
              <a:buNone/>
            </a:pPr>
            <a:r>
              <a:rPr lang="ru-RU" dirty="0" smtClean="0"/>
              <a:t>-Молоко стерилизованное 3,2% жирности или вода(600г)</a:t>
            </a:r>
          </a:p>
          <a:p>
            <a:pPr>
              <a:buNone/>
            </a:pPr>
            <a:r>
              <a:rPr lang="ru-RU" dirty="0" smtClean="0"/>
              <a:t>-Яйцо(2штуки)</a:t>
            </a:r>
          </a:p>
          <a:p>
            <a:pPr>
              <a:buNone/>
            </a:pPr>
            <a:r>
              <a:rPr lang="ru-RU" dirty="0" smtClean="0"/>
              <a:t>-Сахарный песок(50г)</a:t>
            </a:r>
          </a:p>
          <a:p>
            <a:pPr>
              <a:buNone/>
            </a:pPr>
            <a:r>
              <a:rPr lang="ru-RU" dirty="0" smtClean="0"/>
              <a:t>-Масло сливочное(50г)</a:t>
            </a:r>
          </a:p>
          <a:p>
            <a:pPr>
              <a:buNone/>
            </a:pPr>
            <a:r>
              <a:rPr lang="ru-RU" dirty="0" smtClean="0"/>
              <a:t>-Соль поваренная пищевая (5г)</a:t>
            </a:r>
          </a:p>
          <a:p>
            <a:pPr>
              <a:buNone/>
            </a:pPr>
            <a:r>
              <a:rPr lang="ru-RU" dirty="0" smtClean="0"/>
              <a:t>-Масло подсолнечное(50г) </a:t>
            </a:r>
          </a:p>
          <a:p>
            <a:pPr>
              <a:buNone/>
            </a:pPr>
            <a:r>
              <a:rPr lang="ru-RU" dirty="0" smtClean="0"/>
              <a:t>-Мед пчелиный (100г)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Технология приготовления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989168"/>
          </a:xfrm>
        </p:spPr>
        <p:txBody>
          <a:bodyPr/>
          <a:lstStyle/>
          <a:p>
            <a:r>
              <a:rPr lang="ru-RU" dirty="0" smtClean="0"/>
              <a:t>Яйца, сахар, йодированную соль размешивают, добавляют холодное молоко или воду (1/2 нормы), всыпают муку и взбивают до получения однородной массы, постепенно добавляя оставшееся молоко или воду. Готовое жидкое тесто (влажность 66%) процеживают.</a:t>
            </a:r>
            <a:endParaRPr lang="ru-RU" dirty="0"/>
          </a:p>
        </p:txBody>
      </p:sp>
      <p:pic>
        <p:nvPicPr>
          <p:cNvPr id="12290" name="Picture 2" descr="C:\Users\Админ\Desktop\мучные блюда\pict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4564112" cy="260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ru-RU" dirty="0" smtClean="0"/>
              <a:t>Блинчики выпекают с двух сторон на смазанных растительным маслом и разогретых сковородах диаметром 240—260 мм.</a:t>
            </a:r>
            <a:br>
              <a:rPr lang="ru-RU" dirty="0" smtClean="0"/>
            </a:br>
            <a:r>
              <a:rPr lang="ru-RU" dirty="0" smtClean="0"/>
              <a:t>Отпускают с медом по 3 шт. на порцию.</a:t>
            </a:r>
            <a:br>
              <a:rPr lang="ru-RU" dirty="0" smtClean="0"/>
            </a:br>
            <a:r>
              <a:rPr lang="ru-RU" dirty="0" smtClean="0"/>
              <a:t>Температура подачи: не ниже 65 °С.</a:t>
            </a:r>
            <a:br>
              <a:rPr lang="ru-RU" dirty="0" smtClean="0"/>
            </a:br>
            <a:r>
              <a:rPr lang="ru-RU" dirty="0" smtClean="0"/>
              <a:t>Срок реализации: не более трех часов с момента приготовления.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C:\Users\Админ\Desktop\мучные блюда\5226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051201" cy="2722000"/>
          </a:xfrm>
          <a:prstGeom prst="rect">
            <a:avLst/>
          </a:prstGeom>
          <a:noFill/>
        </p:spPr>
      </p:pic>
      <p:pic>
        <p:nvPicPr>
          <p:cNvPr id="13315" name="Picture 3" descr="C:\Users\Админ\Desktop\мучные блюда\Блины-на-молоке-рецепт-приготовления-с-фото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4360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мучные блюда\90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835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Особенности мучных изделии: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6192688" cy="34563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самого детства мы любим мучные блюда — оладьи, блинчики, пироги, вареники и пельмени. По статистике, они занимают почти половину всех яств в дневном рационе. Более того, мучные изделия достаточно калорийны и питательны. Уровень глюкозы и сахарозы в них иногда превышает 50%-60%, если говорить о сладостях и десертах. Диетологи рекомендуют включать эти блюда в ежедневный рацион, только в умеренных дозах. </a:t>
            </a:r>
            <a:endParaRPr lang="ru-RU" dirty="0"/>
          </a:p>
        </p:txBody>
      </p:sp>
      <p:pic>
        <p:nvPicPr>
          <p:cNvPr id="2050" name="Picture 2" descr="C:\Users\Админ\Desktop\мучные блюда\969329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81128"/>
            <a:ext cx="2996952" cy="1853670"/>
          </a:xfrm>
          <a:prstGeom prst="rect">
            <a:avLst/>
          </a:prstGeom>
          <a:noFill/>
        </p:spPr>
      </p:pic>
      <p:pic>
        <p:nvPicPr>
          <p:cNvPr id="2051" name="Picture 3" descr="C:\Users\Админ\Desktop\мучные блюда\1259319457_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3002930" cy="200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44824"/>
            <a:ext cx="6172200" cy="252028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accent1">
                    <a:lumMod val="75000"/>
                  </a:schemeClr>
                </a:solidFill>
              </a:rPr>
              <a:t>Вареники.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632848" cy="3096344"/>
          </a:xfrm>
        </p:spPr>
        <p:txBody>
          <a:bodyPr/>
          <a:lstStyle/>
          <a:p>
            <a:r>
              <a:rPr lang="ru-RU" b="1" dirty="0" err="1" smtClean="0"/>
              <a:t>Варе́ники</a:t>
            </a:r>
            <a:r>
              <a:rPr lang="ru-RU" dirty="0" smtClean="0"/>
              <a:t> (</a:t>
            </a:r>
            <a:r>
              <a:rPr lang="ru-RU" dirty="0" err="1" smtClean="0">
                <a:hlinkClick r:id="rId2" tooltip="Украинский язык"/>
              </a:rPr>
              <a:t>укр</a:t>
            </a:r>
            <a:r>
              <a:rPr lang="ru-RU" dirty="0" smtClean="0">
                <a:hlinkClick r:id="rId2" tooltip="Украинский язык"/>
              </a:rPr>
              <a:t>.</a:t>
            </a:r>
            <a:r>
              <a:rPr lang="ru-RU" dirty="0" smtClean="0"/>
              <a:t> </a:t>
            </a:r>
            <a:r>
              <a:rPr lang="ru-RU" i="1" dirty="0" smtClean="0"/>
              <a:t>вареники</a:t>
            </a:r>
            <a:r>
              <a:rPr lang="ru-RU" dirty="0" smtClean="0"/>
              <a:t>, </a:t>
            </a:r>
            <a:r>
              <a:rPr lang="ru-RU" dirty="0" err="1" smtClean="0">
                <a:hlinkClick r:id="rId3" tooltip="Международный фонетический алфавит"/>
              </a:rPr>
              <a:t>vɑˈrɛnɪ̞kɪ̞</a:t>
            </a:r>
            <a:r>
              <a:rPr lang="ru-RU" dirty="0" smtClean="0"/>
              <a:t>) — славянское блюдо, более всего распространённое в </a:t>
            </a:r>
            <a:r>
              <a:rPr lang="ru-RU" dirty="0" smtClean="0">
                <a:hlinkClick r:id="rId4" tooltip="Украинская кухня"/>
              </a:rPr>
              <a:t>украинской кухне</a:t>
            </a:r>
            <a:r>
              <a:rPr lang="ru-RU" dirty="0" smtClean="0"/>
              <a:t>, в виде </a:t>
            </a:r>
            <a:r>
              <a:rPr lang="ru-RU" dirty="0" smtClean="0">
                <a:hlinkClick r:id="rId5" tooltip="Приёмы приготовления пищи"/>
              </a:rPr>
              <a:t>отварных</a:t>
            </a:r>
            <a:r>
              <a:rPr lang="ru-RU" dirty="0" smtClean="0"/>
              <a:t> изделий из пресного теста с начинкой из рубленого </a:t>
            </a:r>
            <a:r>
              <a:rPr lang="ru-RU" dirty="0" smtClean="0">
                <a:hlinkClick r:id="rId6" tooltip="Мясо"/>
              </a:rPr>
              <a:t>мяса</a:t>
            </a:r>
            <a:r>
              <a:rPr lang="ru-RU" dirty="0" smtClean="0"/>
              <a:t>, </a:t>
            </a:r>
            <a:r>
              <a:rPr lang="ru-RU" dirty="0" smtClean="0">
                <a:hlinkClick r:id="rId7" tooltip="Овощи"/>
              </a:rPr>
              <a:t>овощей</a:t>
            </a:r>
            <a:r>
              <a:rPr lang="ru-RU" dirty="0" smtClean="0"/>
              <a:t>, </a:t>
            </a:r>
            <a:r>
              <a:rPr lang="ru-RU" dirty="0" smtClean="0">
                <a:hlinkClick r:id="rId8" tooltip="Грибы"/>
              </a:rPr>
              <a:t>грибов</a:t>
            </a:r>
            <a:r>
              <a:rPr lang="ru-RU" dirty="0" smtClean="0"/>
              <a:t>, </a:t>
            </a:r>
            <a:r>
              <a:rPr lang="ru-RU" dirty="0" smtClean="0">
                <a:hlinkClick r:id="rId9" tooltip="Фрукт"/>
              </a:rPr>
              <a:t>фруктов</a:t>
            </a:r>
            <a:r>
              <a:rPr lang="ru-RU" dirty="0" smtClean="0"/>
              <a:t> и </a:t>
            </a:r>
            <a:r>
              <a:rPr lang="ru-RU" dirty="0" smtClean="0">
                <a:hlinkClick r:id="rId10" tooltip="Ягода"/>
              </a:rPr>
              <a:t>ягод</a:t>
            </a:r>
            <a:r>
              <a:rPr lang="ru-RU" dirty="0" smtClean="0"/>
              <a:t>, </a:t>
            </a:r>
            <a:r>
              <a:rPr lang="ru-RU" u="sng" dirty="0" smtClean="0">
                <a:hlinkClick r:id="rId11" tooltip="Творог"/>
              </a:rPr>
              <a:t>творога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Users\Админ\Desktop\мучные блюда\36333296.aaqz3i8db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2780928"/>
            <a:ext cx="5440442" cy="362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Вареники с творогом.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Используемые продукты: </a:t>
            </a:r>
          </a:p>
          <a:p>
            <a:r>
              <a:rPr lang="ru-RU" dirty="0" smtClean="0"/>
              <a:t>Пшеничная мука , высшего сорта</a:t>
            </a:r>
          </a:p>
          <a:p>
            <a:r>
              <a:rPr lang="ru-RU" dirty="0" smtClean="0"/>
              <a:t>Молоко стерилизованное 3,2% жирности или вода</a:t>
            </a:r>
          </a:p>
          <a:p>
            <a:r>
              <a:rPr lang="ru-RU" dirty="0" smtClean="0"/>
              <a:t>Яйцо</a:t>
            </a:r>
          </a:p>
          <a:p>
            <a:r>
              <a:rPr lang="ru-RU" dirty="0" smtClean="0"/>
              <a:t>Сахарный песок</a:t>
            </a:r>
          </a:p>
          <a:p>
            <a:r>
              <a:rPr lang="ru-RU" dirty="0" smtClean="0"/>
              <a:t>Соль поваренная пищевая </a:t>
            </a:r>
          </a:p>
          <a:p>
            <a:r>
              <a:rPr lang="ru-RU" dirty="0" smtClean="0"/>
              <a:t>Фарш творожный</a:t>
            </a:r>
          </a:p>
          <a:p>
            <a:r>
              <a:rPr lang="ru-RU" dirty="0" smtClean="0"/>
              <a:t>Масло сливочное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изделию: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Внешний вид: полукруглые или треугольные </a:t>
            </a:r>
          </a:p>
          <a:p>
            <a:r>
              <a:rPr lang="ru-RU" sz="2800" dirty="0" smtClean="0"/>
              <a:t>Запах: характерный для вареников, без посторонних запахов</a:t>
            </a:r>
          </a:p>
          <a:p>
            <a:r>
              <a:rPr lang="ru-RU" sz="2800" dirty="0" smtClean="0"/>
              <a:t>Вкус:  характерный для домашнего теста без посторонних привкусов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Приготовление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632848" cy="2304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Просеянную муку высыпают горкой, делают в ней углубление в виде воронки. В муку добавляют нагретое до 30-35 °С молоко или воду, затем вводят яйца, сахар, йодированную соль и замешивают тесто до тех пор, пока оно не приобретет однородную консистенцию, перед формовкой тесто выдерживают 30-40 минут для созревания теста.</a:t>
            </a:r>
            <a:endParaRPr lang="ru-RU" dirty="0"/>
          </a:p>
        </p:txBody>
      </p:sp>
      <p:pic>
        <p:nvPicPr>
          <p:cNvPr id="16386" name="Picture 2" descr="C:\Users\Админ\Desktop\мучные блюда\[wallcoo.com]_egg_wallpaper_EA37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3909814" cy="2932361"/>
          </a:xfrm>
          <a:prstGeom prst="rect">
            <a:avLst/>
          </a:prstGeom>
          <a:noFill/>
        </p:spPr>
      </p:pic>
      <p:pic>
        <p:nvPicPr>
          <p:cNvPr id="16387" name="Picture 3" descr="C:\Users\Админ\Desktop\мучные блюда\5d421f6a428d3a346a59ed333b33c2f7_47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547281" cy="236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9523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Готовое тесто раскатывают в пласт толщиной в 2 мм. Край раскатанного пласта шириной 50-60 мм смазывают яйцом. На середину смазанной полосы вдоль нее, кладут рядами шариками фарша массой 12-13 г на расстоянии 49-50 мм один от другого. Затем края смазанной полосы теста приподнимают, накрывают им фарш, после чего формуют вареники специальной формочкой с заостренными концами и затупленным ободкам (для зажима). Масса одной штуки должна быть 22—24 г (10-11 г теста, 12—13 г фарша). </a:t>
            </a:r>
            <a:endParaRPr lang="ru-RU" dirty="0"/>
          </a:p>
        </p:txBody>
      </p:sp>
      <p:pic>
        <p:nvPicPr>
          <p:cNvPr id="17412" name="Picture 4" descr="C:\Users\Админ\Desktop\мучные блюда\28a16cd2aaf24ac02a4a19cd76fce95e_1138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09120"/>
            <a:ext cx="3735890" cy="2153667"/>
          </a:xfrm>
          <a:prstGeom prst="rect">
            <a:avLst/>
          </a:prstGeom>
          <a:noFill/>
        </p:spPr>
      </p:pic>
      <p:pic>
        <p:nvPicPr>
          <p:cNvPr id="17413" name="Picture 5" descr="C:\Users\Админ\Desktop\мучные блюда\1371643248_screenshot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3101355" cy="2380767"/>
          </a:xfrm>
          <a:prstGeom prst="rect">
            <a:avLst/>
          </a:prstGeom>
          <a:noFill/>
        </p:spPr>
      </p:pic>
      <p:pic>
        <p:nvPicPr>
          <p:cNvPr id="17414" name="Picture 6" descr="C:\Users\Админ\Desktop\мучные блюда\c9f5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12976"/>
            <a:ext cx="3361556" cy="224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3240360"/>
          </a:xfrm>
        </p:spPr>
        <p:txBody>
          <a:bodyPr/>
          <a:lstStyle/>
          <a:p>
            <a:r>
              <a:rPr lang="ru-RU" dirty="0" smtClean="0"/>
              <a:t> Вареники опускают в кипящую слегка подсоленную воду и варят при слабом кипении 5-7 минут.</a:t>
            </a:r>
            <a:br>
              <a:rPr lang="ru-RU" dirty="0" smtClean="0"/>
            </a:br>
            <a:r>
              <a:rPr lang="ru-RU" dirty="0" smtClean="0"/>
              <a:t>При отпуске вареники (7—8 штук на порцию) поливают растопленным сливочным маслом.</a:t>
            </a:r>
            <a:br>
              <a:rPr lang="ru-RU" dirty="0" smtClean="0"/>
            </a:br>
            <a:r>
              <a:rPr lang="ru-RU" dirty="0" smtClean="0"/>
              <a:t>Температура подачи: не ниже 65 °С.</a:t>
            </a:r>
            <a:br>
              <a:rPr lang="ru-RU" dirty="0" smtClean="0"/>
            </a:br>
            <a:r>
              <a:rPr lang="ru-RU" dirty="0" smtClean="0"/>
              <a:t>Срок реализации: не более трех часов с момента приготовления.</a:t>
            </a:r>
            <a:endParaRPr lang="ru-RU" dirty="0"/>
          </a:p>
        </p:txBody>
      </p:sp>
      <p:pic>
        <p:nvPicPr>
          <p:cNvPr id="18434" name="Picture 2" descr="C:\Users\Админ\Desktop\мучные блюда\432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3681612" cy="2448272"/>
          </a:xfrm>
          <a:prstGeom prst="rect">
            <a:avLst/>
          </a:prstGeom>
          <a:noFill/>
        </p:spPr>
      </p:pic>
      <p:pic>
        <p:nvPicPr>
          <p:cNvPr id="18435" name="Picture 3" descr="C:\Users\Админ\Desktop\мучные блюда\1307946300_157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233738" cy="309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920880" cy="3240360"/>
          </a:xfrm>
        </p:spPr>
        <p:txBody>
          <a:bodyPr/>
          <a:lstStyle/>
          <a:p>
            <a:r>
              <a:rPr lang="ru-RU" dirty="0" smtClean="0"/>
              <a:t>Также могут подаваться со сметаной и/или сливочным маслом. Те, что со сметаной, часто посыпают сахаром или поливают вареньем. Вареники с картофелем принято подавать с жареным луком и постным маслом. Срок реализации: не более трех часов с момента приготовления.</a:t>
            </a:r>
          </a:p>
          <a:p>
            <a:endParaRPr lang="ru-RU" dirty="0"/>
          </a:p>
        </p:txBody>
      </p:sp>
      <p:pic>
        <p:nvPicPr>
          <p:cNvPr id="19458" name="Picture 2" descr="C:\Users\Админ\Desktop\мучные блюда\55ad749553357b2b92a8efcb8aa4b2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36912"/>
            <a:ext cx="3566759" cy="2376354"/>
          </a:xfrm>
          <a:prstGeom prst="rect">
            <a:avLst/>
          </a:prstGeom>
          <a:noFill/>
        </p:spPr>
      </p:pic>
      <p:pic>
        <p:nvPicPr>
          <p:cNvPr id="19459" name="Picture 3" descr="C:\Users\Админ\Desktop\мучные блюда\36333296.aaqz3i8d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888820"/>
            <a:ext cx="2952328" cy="1969180"/>
          </a:xfrm>
          <a:prstGeom prst="rect">
            <a:avLst/>
          </a:prstGeom>
          <a:noFill/>
        </p:spPr>
      </p:pic>
      <p:pic>
        <p:nvPicPr>
          <p:cNvPr id="19460" name="Picture 4" descr="C:\Users\Админ\Desktop\мучные блюда\vareniki-s-yagodoj_75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2677"/>
            <a:ext cx="2196496" cy="2715323"/>
          </a:xfrm>
          <a:prstGeom prst="rect">
            <a:avLst/>
          </a:prstGeom>
          <a:noFill/>
        </p:spPr>
      </p:pic>
      <p:pic>
        <p:nvPicPr>
          <p:cNvPr id="19461" name="Picture 5" descr="C:\Users\Админ\Desktop\мучные блюда\23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341070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2016224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Оладьи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Админ\Desktop\мучные блюда\0-61319-d4b8b8b2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6467872" cy="3904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r>
              <a:rPr lang="ru-RU" sz="2800" b="1" dirty="0" err="1" smtClean="0"/>
              <a:t>Ола́дьи</a:t>
            </a:r>
            <a:r>
              <a:rPr lang="ru-RU" sz="2800" dirty="0" smtClean="0"/>
              <a:t> </a:t>
            </a:r>
            <a:r>
              <a:rPr lang="ru-RU" dirty="0" smtClean="0"/>
              <a:t>— кулинарное изделие, жареные лепёшки из жидкого теста, замешанного на воде или молоке, на основе муки и яиц. Отличие от блинов им придает использование соды или дрожжей в тесте, что делает оладьи пышнее.</a:t>
            </a:r>
            <a:endParaRPr lang="ru-RU" dirty="0"/>
          </a:p>
        </p:txBody>
      </p:sp>
      <p:pic>
        <p:nvPicPr>
          <p:cNvPr id="21507" name="Picture 3" descr="C:\Users\Админ\Desktop\мучные блюда\97927957_1980311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3806788" cy="3045430"/>
          </a:xfrm>
          <a:prstGeom prst="rect">
            <a:avLst/>
          </a:prstGeom>
          <a:noFill/>
        </p:spPr>
      </p:pic>
      <p:pic>
        <p:nvPicPr>
          <p:cNvPr id="21508" name="Picture 4" descr="C:\Users\Админ\Desktop\мучные блюда\r_x6_01_b3_f9_326x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37481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476672"/>
            <a:ext cx="5369024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известно, хлеб — всему голова. Ведь как гласит пословица — в доме, котором есть хлеб, все сыты. Иногда, его можно заменять лепешками, булочками или крекерами. В салат добавляют сушенные сухари, а хлебными крошками зачастую панируют рыбу или котлеты. Если же захотелось чего-то необычного, можно побаловать себя пиццей. Кроме теста в эту «кулинарную красавицу» включают все, чего душа пожелает.</a:t>
            </a:r>
            <a:endParaRPr lang="ru-RU" dirty="0"/>
          </a:p>
        </p:txBody>
      </p:sp>
      <p:pic>
        <p:nvPicPr>
          <p:cNvPr id="3074" name="Picture 2" descr="C:\Users\Админ\Desktop\мучные блюда\1377851544_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21088"/>
            <a:ext cx="3285406" cy="2466506"/>
          </a:xfrm>
          <a:prstGeom prst="rect">
            <a:avLst/>
          </a:prstGeom>
          <a:noFill/>
        </p:spPr>
      </p:pic>
      <p:pic>
        <p:nvPicPr>
          <p:cNvPr id="3075" name="Picture 3" descr="C:\Users\Админ\Desktop\мучные блюда\51029_b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2479824" cy="185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изделию: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Внешний вид: круглой формы с ровными краями, подрумяненные с двух сторон.</a:t>
            </a:r>
          </a:p>
          <a:p>
            <a:r>
              <a:rPr lang="ru-RU" sz="2800" dirty="0" smtClean="0"/>
              <a:t>Запах: характерный для оладьи, без посторонних запахов</a:t>
            </a:r>
          </a:p>
          <a:p>
            <a:r>
              <a:rPr lang="ru-RU" sz="2800" dirty="0" smtClean="0"/>
              <a:t>Вкус:  характерный для домашнего теста без посторонних привкусов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Оладьи с изюмом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200" dirty="0" smtClean="0"/>
              <a:t>Используемые продукты: </a:t>
            </a:r>
          </a:p>
          <a:p>
            <a:r>
              <a:rPr lang="ru-RU" dirty="0" smtClean="0"/>
              <a:t>Пшеничная мука, высшего сорта</a:t>
            </a:r>
          </a:p>
          <a:p>
            <a:r>
              <a:rPr lang="ru-RU" dirty="0" smtClean="0"/>
              <a:t>Яйцо</a:t>
            </a:r>
          </a:p>
          <a:p>
            <a:r>
              <a:rPr lang="ru-RU" dirty="0" smtClean="0"/>
              <a:t>Песок</a:t>
            </a:r>
          </a:p>
          <a:p>
            <a:r>
              <a:rPr lang="ru-RU" dirty="0" smtClean="0"/>
              <a:t>Соль поваренная пищевая</a:t>
            </a:r>
          </a:p>
          <a:p>
            <a:r>
              <a:rPr lang="ru-RU" dirty="0" smtClean="0"/>
              <a:t>Дрожжи прессованные </a:t>
            </a:r>
          </a:p>
          <a:p>
            <a:r>
              <a:rPr lang="ru-RU" dirty="0" smtClean="0"/>
              <a:t>Молоко стерилизованное 3,2% жирности или вода</a:t>
            </a:r>
          </a:p>
          <a:p>
            <a:r>
              <a:rPr lang="ru-RU" dirty="0" smtClean="0"/>
              <a:t>Изюм</a:t>
            </a:r>
          </a:p>
          <a:p>
            <a:r>
              <a:rPr lang="ru-RU" dirty="0" smtClean="0"/>
              <a:t>Масло подсолнечное</a:t>
            </a:r>
          </a:p>
          <a:p>
            <a:r>
              <a:rPr lang="ru-RU" dirty="0" smtClean="0"/>
              <a:t>Масло сливочное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Технология приготовления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27168" cy="25922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небольшом количестве воды растворяют йодированную соль и сахар, добавляют предварительно разведенные дрожжи, смесь процеживают, соединяют с остальной водой, подогретой до 35 °С, добавляют просеянную муку, яйца и перемешивают до образования однородной массы. Тесто оставляют в теплом месте на 3-4 часа</a:t>
            </a:r>
            <a:endParaRPr lang="ru-RU" dirty="0"/>
          </a:p>
        </p:txBody>
      </p:sp>
      <p:pic>
        <p:nvPicPr>
          <p:cNvPr id="22532" name="Picture 4" descr="C:\Users\Админ\Desktop\мучные блюда\blueberry-pancka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523212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643192" cy="3168352"/>
          </a:xfrm>
        </p:spPr>
        <p:txBody>
          <a:bodyPr/>
          <a:lstStyle/>
          <a:p>
            <a:r>
              <a:rPr lang="ru-RU" dirty="0" smtClean="0"/>
              <a:t> Во время брожения тесто 1-2 раза обминают. Во время последней обминки добавляют тщательно перебранный и промытый изюм. Выпекают на хорошо разогретых сковородах, подают с маслом по 3 шт. на порцию.</a:t>
            </a:r>
            <a:br>
              <a:rPr lang="ru-RU" dirty="0" smtClean="0"/>
            </a:br>
            <a:r>
              <a:rPr lang="ru-RU" dirty="0" smtClean="0"/>
              <a:t>Температура подачи: 65 °С.</a:t>
            </a:r>
            <a:br>
              <a:rPr lang="ru-RU" dirty="0" smtClean="0"/>
            </a:br>
            <a:r>
              <a:rPr lang="ru-RU" dirty="0" smtClean="0"/>
              <a:t>Срок реализации: не более трех часов с момента приготовления.</a:t>
            </a:r>
            <a:endParaRPr lang="ru-RU" dirty="0"/>
          </a:p>
        </p:txBody>
      </p:sp>
      <p:pic>
        <p:nvPicPr>
          <p:cNvPr id="23555" name="Picture 3" descr="C:\Users\Админ\Desktop\мучные блюда\636f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32988"/>
            <a:ext cx="4248472" cy="2832315"/>
          </a:xfrm>
          <a:prstGeom prst="rect">
            <a:avLst/>
          </a:prstGeom>
          <a:noFill/>
        </p:spPr>
      </p:pic>
      <p:pic>
        <p:nvPicPr>
          <p:cNvPr id="23556" name="Picture 4" descr="C:\Users\Админ\Desktop\мучные блюда\russian-kefir-pancakes-oladi-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3737992" cy="249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Desktop\мучные блюда\kak-prigotovit-syrniki-iz-tvoroga-660x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47706" cy="498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336704" cy="158417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Пельмени 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Админ\Desktop\мучные блюда\50049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5424264" cy="361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7601272" cy="578125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Пельме́ни</a:t>
            </a:r>
            <a:r>
              <a:rPr lang="ru-RU" sz="2800" dirty="0" smtClean="0"/>
              <a:t> — блюдо в виде отварных изделий из пресного теста с начинкой из рубленого мяса или рыбы.</a:t>
            </a:r>
            <a:endParaRPr lang="ru-RU" sz="2800" dirty="0"/>
          </a:p>
        </p:txBody>
      </p:sp>
      <p:pic>
        <p:nvPicPr>
          <p:cNvPr id="26626" name="Picture 2" descr="C:\Users\Админ\Desktop\мучные блюда\303848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840088" cy="3192073"/>
          </a:xfrm>
          <a:prstGeom prst="rect">
            <a:avLst/>
          </a:prstGeom>
          <a:noFill/>
        </p:spPr>
      </p:pic>
      <p:pic>
        <p:nvPicPr>
          <p:cNvPr id="26628" name="Picture 4" descr="C:\Users\Админ\Desktop\мучные блюда\2765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560168" cy="308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продукты: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Тесто: </a:t>
            </a:r>
          </a:p>
          <a:p>
            <a:r>
              <a:rPr lang="ru-RU" dirty="0" smtClean="0"/>
              <a:t>Пшеничная мука, высшего сорта</a:t>
            </a:r>
          </a:p>
          <a:p>
            <a:r>
              <a:rPr lang="ru-RU" dirty="0" smtClean="0"/>
              <a:t>Соль поваренная пищевая</a:t>
            </a:r>
          </a:p>
          <a:p>
            <a:r>
              <a:rPr lang="ru-RU" dirty="0" smtClean="0"/>
              <a:t>Яйцо</a:t>
            </a:r>
          </a:p>
          <a:p>
            <a:r>
              <a:rPr lang="ru-RU" dirty="0" smtClean="0"/>
              <a:t>Вода</a:t>
            </a:r>
          </a:p>
          <a:p>
            <a:pPr>
              <a:buNone/>
            </a:pPr>
            <a:r>
              <a:rPr lang="ru-RU" dirty="0" smtClean="0"/>
              <a:t>   Начинка:</a:t>
            </a:r>
          </a:p>
          <a:p>
            <a:r>
              <a:rPr lang="ru-RU" dirty="0" smtClean="0"/>
              <a:t>Мясо</a:t>
            </a:r>
          </a:p>
          <a:p>
            <a:r>
              <a:rPr lang="ru-RU" dirty="0" smtClean="0"/>
              <a:t>Специй</a:t>
            </a:r>
          </a:p>
          <a:p>
            <a:r>
              <a:rPr lang="ru-RU" dirty="0" smtClean="0"/>
              <a:t>Лук репчатый (чеснок)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изделию: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Внешний вид: форма пельменей должна быть у всех одинаковая, должны быть оформлены краешки</a:t>
            </a:r>
          </a:p>
          <a:p>
            <a:r>
              <a:rPr lang="ru-RU" dirty="0" smtClean="0"/>
              <a:t>Запах: характерный для пельменей , без посторонних запахов</a:t>
            </a:r>
          </a:p>
          <a:p>
            <a:r>
              <a:rPr lang="ru-RU" dirty="0" smtClean="0"/>
              <a:t>Вкус:  характерный для домашнего теста без посторонних привкусов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Технология приготовления: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6048672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муку добавляют нагретую до 30—35 °С воду, яйцо, йодированную соль и замешивают тесто до тех пор, пока оно не приобретет однородную консистенцию. Подготовленное тесто выдерживают 30—40 мин для набухания клейковины и придания тесту эластичности, после чего используют для приготовления пельменей.</a:t>
            </a:r>
            <a:br>
              <a:rPr lang="ru-RU" dirty="0" smtClean="0"/>
            </a:br>
            <a:r>
              <a:rPr lang="ru-RU" dirty="0" smtClean="0"/>
              <a:t>Температура подачи: не ниже 65 °С.</a:t>
            </a:r>
            <a:br>
              <a:rPr lang="ru-RU" dirty="0" smtClean="0"/>
            </a:br>
            <a:r>
              <a:rPr lang="ru-RU" dirty="0" smtClean="0"/>
              <a:t>Срок реализации: не более трех часов с момента приготовления.</a:t>
            </a:r>
            <a:endParaRPr lang="ru-RU" dirty="0"/>
          </a:p>
        </p:txBody>
      </p:sp>
      <p:pic>
        <p:nvPicPr>
          <p:cNvPr id="28674" name="Picture 2" descr="C:\Users\Админ\Desktop\мучные блюда\dhoepbzu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65104"/>
            <a:ext cx="3027040" cy="227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260648"/>
            <a:ext cx="5760640" cy="44644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Кухня каждой страны может похвастаться своим ассортиментом мучных изделий.</a:t>
            </a:r>
            <a:br>
              <a:rPr lang="ru-RU" dirty="0" smtClean="0"/>
            </a:br>
            <a:r>
              <a:rPr lang="ru-RU" dirty="0" smtClean="0"/>
              <a:t>Украина предлагает сдобные вареники, Россия угощает пельменями, итальянцы лакомятся пиццей, пламенная Мексика представляет </a:t>
            </a:r>
            <a:r>
              <a:rPr lang="ru-RU" dirty="0" err="1" smtClean="0"/>
              <a:t>тако</a:t>
            </a:r>
            <a:r>
              <a:rPr lang="ru-RU" dirty="0" smtClean="0"/>
              <a:t>, а темпераментная Армения — лаваш. И это далеко не весь список национальных мучных блюд. Более того, на каждом континенте найдется «фирменное» печенье, свой кекс или пирог. </a:t>
            </a:r>
            <a:endParaRPr lang="ru-RU" dirty="0"/>
          </a:p>
        </p:txBody>
      </p:sp>
      <p:pic>
        <p:nvPicPr>
          <p:cNvPr id="4098" name="Picture 2" descr="C:\Users\Админ\Desktop\мучные блюда\0107-taco-bell_v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365104"/>
            <a:ext cx="3035374" cy="2303223"/>
          </a:xfrm>
          <a:prstGeom prst="rect">
            <a:avLst/>
          </a:prstGeom>
          <a:noFill/>
        </p:spPr>
      </p:pic>
      <p:pic>
        <p:nvPicPr>
          <p:cNvPr id="4099" name="Picture 3" descr="C:\Users\Админ\Desktop\мучные блюда\5a57d8abcd6ac1559cbf2b57c4cd97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509120"/>
            <a:ext cx="2888243" cy="2132856"/>
          </a:xfrm>
          <a:prstGeom prst="rect">
            <a:avLst/>
          </a:prstGeom>
          <a:noFill/>
        </p:spPr>
      </p:pic>
      <p:pic>
        <p:nvPicPr>
          <p:cNvPr id="4100" name="Picture 4" descr="C:\Users\Админ\Desktop\мучные блюда\111150310_4027137_89e9cbe289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520" y="260649"/>
            <a:ext cx="2452422" cy="1728191"/>
          </a:xfrm>
          <a:prstGeom prst="rect">
            <a:avLst/>
          </a:prstGeom>
          <a:noFill/>
        </p:spPr>
      </p:pic>
      <p:pic>
        <p:nvPicPr>
          <p:cNvPr id="4101" name="Picture 5" descr="C:\Users\Админ\Desktop\мучные блюда\1253047781_pizza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2829694" cy="2122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064896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Тесто раскатывается в тонкий слой, из которого нарезаются круглые, косоугольные или квадратные куски и в них заворачивают начинку.</a:t>
            </a:r>
          </a:p>
          <a:p>
            <a:r>
              <a:rPr lang="ru-RU" dirty="0" smtClean="0"/>
              <a:t>Начинка классических пельменей изготавливается из говядины, свинины и/или баранины с добавлением различных специй, лука, иногда чеснока, возможно использование также мяса медведя, оленя, лося, гуся, рыбы, свиного сала, картофеля, капусты.</a:t>
            </a:r>
          </a:p>
        </p:txBody>
      </p:sp>
      <p:pic>
        <p:nvPicPr>
          <p:cNvPr id="27650" name="Picture 2" descr="C:\Users\Админ\Desktop\мучные блюда\1821c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33056"/>
            <a:ext cx="3502472" cy="2338573"/>
          </a:xfrm>
          <a:prstGeom prst="rect">
            <a:avLst/>
          </a:prstGeom>
          <a:noFill/>
        </p:spPr>
      </p:pic>
      <p:pic>
        <p:nvPicPr>
          <p:cNvPr id="27651" name="Picture 3" descr="C:\Users\Админ\Desktop\мучные блюда\612795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4314056" cy="2475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2880320"/>
          </a:xfrm>
        </p:spPr>
        <p:txBody>
          <a:bodyPr/>
          <a:lstStyle/>
          <a:p>
            <a:r>
              <a:rPr lang="ru-RU" dirty="0" smtClean="0"/>
              <a:t>Далее края теста защипывают. Кладут готовые пельмени  в кипящую воду или мясной, рыбный или овощной бульон и варят до тех пор, пока они не всплывут, а затем ещё 2—5 минут. При варке можно добавить в бульон лавровый лист и репчатый лук.</a:t>
            </a:r>
          </a:p>
          <a:p>
            <a:endParaRPr lang="ru-RU" dirty="0"/>
          </a:p>
        </p:txBody>
      </p:sp>
      <p:pic>
        <p:nvPicPr>
          <p:cNvPr id="29698" name="Picture 2" descr="C:\Users\Админ\Desktop\мучные блюда\161227515323_shutterstock_114828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410572" cy="3603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80920" cy="3528392"/>
          </a:xfrm>
        </p:spPr>
        <p:txBody>
          <a:bodyPr/>
          <a:lstStyle/>
          <a:p>
            <a:r>
              <a:rPr lang="ru-RU" dirty="0" smtClean="0"/>
              <a:t>Классические пельмени едят только с 3 % уксусом, перцем, горчицей или хреном. Могут подаваться с различными соусами, кетчупом, майонезом, сметаной, сливочным маслом. Иногда пельмени поджаривают после приготовления до появления золотистой корочки, либо жарят сырые пельмени до готовности. Можно также подавать пельмени вместе с бульоном, в котором они готовились, в виде супа. </a:t>
            </a:r>
            <a:endParaRPr lang="ru-RU" dirty="0"/>
          </a:p>
        </p:txBody>
      </p:sp>
      <p:pic>
        <p:nvPicPr>
          <p:cNvPr id="30723" name="Picture 3" descr="C:\Users\Админ\Desktop\мучные блюда\10.12.2012-161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4050901" cy="2709913"/>
          </a:xfrm>
          <a:prstGeom prst="rect">
            <a:avLst/>
          </a:prstGeom>
          <a:noFill/>
        </p:spPr>
      </p:pic>
      <p:pic>
        <p:nvPicPr>
          <p:cNvPr id="30724" name="Picture 4" descr="C:\Users\Админ\Desktop\мучные блюда\1311324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859796" cy="289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Админ\Desktop\мучные блюда\332aa0f9eae4268d2981488f693e7a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401"/>
            <a:ext cx="8208912" cy="616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36815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Пирог.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Админ\Desktop\мучные блюда\e9b309e6a6703f919fba368fa236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5796136" cy="38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601272" cy="2160240"/>
          </a:xfrm>
        </p:spPr>
        <p:txBody>
          <a:bodyPr/>
          <a:lstStyle/>
          <a:p>
            <a:r>
              <a:rPr lang="ru-RU" b="1" dirty="0" err="1" smtClean="0"/>
              <a:t>Пиро́г</a:t>
            </a:r>
            <a:r>
              <a:rPr lang="ru-RU" dirty="0" smtClean="0"/>
              <a:t> — блюдо из теста с начинкой, которое выпекается или жарится. Начинка для пирогов может быть сладкой (ягоды, фрукты, творог, мак) и несладкой (овощи, мясо, рыба).</a:t>
            </a:r>
            <a:endParaRPr lang="ru-RU" dirty="0"/>
          </a:p>
        </p:txBody>
      </p:sp>
      <p:pic>
        <p:nvPicPr>
          <p:cNvPr id="33795" name="Picture 3" descr="C:\Users\Админ\Desktop\мучные блюда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3312368" cy="2486824"/>
          </a:xfrm>
          <a:prstGeom prst="rect">
            <a:avLst/>
          </a:prstGeom>
          <a:noFill/>
        </p:spPr>
      </p:pic>
      <p:pic>
        <p:nvPicPr>
          <p:cNvPr id="33796" name="Picture 4" descr="C:\Users\Админ\Desktop\мучные блюда\a7c16dcf78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994894" cy="2895123"/>
          </a:xfrm>
          <a:prstGeom prst="rect">
            <a:avLst/>
          </a:prstGeom>
          <a:noFill/>
        </p:spPr>
      </p:pic>
      <p:pic>
        <p:nvPicPr>
          <p:cNvPr id="33797" name="Picture 5" descr="C:\Users\Админ\Desktop\мучные блюда\1398779702_zalivnoj-pirog-s-yablokami-rece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188042"/>
            <a:ext cx="3559944" cy="266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7920880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Рецепты пирогов есть практически в каждой национальной кухне. Существует большое количество различных рецептов пирогов. Тесто для пирогов может быть дрожжевым (сдобным или обычным), бисквитное или слоёное тесто), разнообразных начинок и внешнего вида: пироги бывают открытые (ватрушка, шарлотка), закрытые (кулебяка, </a:t>
            </a:r>
            <a:r>
              <a:rPr lang="ru-RU" dirty="0" err="1" smtClean="0"/>
              <a:t>курник</a:t>
            </a:r>
            <a:r>
              <a:rPr lang="ru-RU" dirty="0" smtClean="0"/>
              <a:t>), полуоткрытыми (расстегай, </a:t>
            </a:r>
            <a:r>
              <a:rPr lang="ru-RU" dirty="0" err="1" smtClean="0"/>
              <a:t>эчпочмак</a:t>
            </a:r>
            <a:r>
              <a:rPr lang="ru-RU" dirty="0" smtClean="0"/>
              <a:t>) и слоёные (</a:t>
            </a:r>
            <a:r>
              <a:rPr lang="ru-RU" dirty="0" err="1" smtClean="0"/>
              <a:t>штрудель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4818" name="Picture 2" descr="C:\Users\Админ\Desktop\мучные блюда\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2804806" cy="1872208"/>
          </a:xfrm>
          <a:prstGeom prst="rect">
            <a:avLst/>
          </a:prstGeom>
          <a:noFill/>
        </p:spPr>
      </p:pic>
      <p:pic>
        <p:nvPicPr>
          <p:cNvPr id="34819" name="Picture 3" descr="C:\Users\Админ\Desktop\мучные блюда\6c81bf5091a3e2ba17575c6b90055c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97152"/>
            <a:ext cx="2880320" cy="1875208"/>
          </a:xfrm>
          <a:prstGeom prst="rect">
            <a:avLst/>
          </a:prstGeom>
          <a:noFill/>
        </p:spPr>
      </p:pic>
      <p:pic>
        <p:nvPicPr>
          <p:cNvPr id="34820" name="Picture 4" descr="C:\Users\Админ\Desktop\мучные блюда\image_365_1388858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96952"/>
            <a:ext cx="2622922" cy="1962975"/>
          </a:xfrm>
          <a:prstGeom prst="rect">
            <a:avLst/>
          </a:prstGeom>
          <a:noFill/>
        </p:spPr>
      </p:pic>
      <p:pic>
        <p:nvPicPr>
          <p:cNvPr id="34821" name="Picture 5" descr="C:\Users\Админ\Desktop\мучные блюда\recept-kulebyaki-s-rybo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70947"/>
            <a:ext cx="2518932" cy="2729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Пирог с капустой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Используемые продукты: </a:t>
            </a:r>
          </a:p>
          <a:p>
            <a:pPr>
              <a:buNone/>
            </a:pPr>
            <a:r>
              <a:rPr lang="ru-RU" dirty="0" smtClean="0"/>
              <a:t>   Тесто: </a:t>
            </a:r>
          </a:p>
          <a:p>
            <a:r>
              <a:rPr lang="ru-RU" dirty="0" smtClean="0"/>
              <a:t>Мука пшеничная высшего сорта</a:t>
            </a:r>
          </a:p>
          <a:p>
            <a:r>
              <a:rPr lang="ru-RU" dirty="0" smtClean="0"/>
              <a:t>Сахар</a:t>
            </a:r>
          </a:p>
          <a:p>
            <a:r>
              <a:rPr lang="ru-RU" dirty="0" smtClean="0"/>
              <a:t>Яйцо</a:t>
            </a:r>
          </a:p>
          <a:p>
            <a:r>
              <a:rPr lang="ru-RU" dirty="0" smtClean="0"/>
              <a:t>Вода питьевая</a:t>
            </a:r>
          </a:p>
          <a:p>
            <a:r>
              <a:rPr lang="ru-RU" dirty="0" smtClean="0"/>
              <a:t>Масло сливочное</a:t>
            </a:r>
          </a:p>
          <a:p>
            <a:r>
              <a:rPr lang="ru-RU" dirty="0" smtClean="0"/>
              <a:t>Дрожжи прессованные </a:t>
            </a:r>
          </a:p>
          <a:p>
            <a:r>
              <a:rPr lang="ru-RU" dirty="0" smtClean="0"/>
              <a:t>Соль поваренная пищевая</a:t>
            </a:r>
          </a:p>
          <a:p>
            <a:pPr>
              <a:buNone/>
            </a:pPr>
            <a:r>
              <a:rPr lang="ru-RU" dirty="0" smtClean="0"/>
              <a:t>    Начинка: </a:t>
            </a:r>
          </a:p>
          <a:p>
            <a:r>
              <a:rPr lang="ru-RU" dirty="0" smtClean="0"/>
              <a:t>Капуста белокочанная </a:t>
            </a:r>
          </a:p>
          <a:p>
            <a:r>
              <a:rPr lang="ru-RU" dirty="0" smtClean="0"/>
              <a:t>Лук</a:t>
            </a:r>
          </a:p>
          <a:p>
            <a:r>
              <a:rPr lang="ru-RU" dirty="0" smtClean="0"/>
              <a:t>Масло сливочное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изделию: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Внешний вид: круглой, полукруглой или квадратной  формы с ровными краями</a:t>
            </a:r>
          </a:p>
          <a:p>
            <a:r>
              <a:rPr lang="ru-RU" dirty="0" smtClean="0"/>
              <a:t>Запах: характерный для пирога, без посторонних запахов</a:t>
            </a:r>
          </a:p>
          <a:p>
            <a:r>
              <a:rPr lang="ru-RU" dirty="0" smtClean="0"/>
              <a:t>Вкус:  характерный для домашнего теста без посторонних привкусов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Технология приготовления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ru-RU" dirty="0" smtClean="0"/>
              <a:t>Для фарша подготовленную капусту шинкуют соломкой, затем кладут на противень с маслом слоем не более 3 см и припускают до готовности в жарочном шкафу при температуре 180-200°С. Готовую капусту охлаждают, добавляют соль, </a:t>
            </a:r>
            <a:r>
              <a:rPr lang="ru-RU" dirty="0" err="1" smtClean="0"/>
              <a:t>пассерованный</a:t>
            </a:r>
            <a:r>
              <a:rPr lang="ru-RU" dirty="0" smtClean="0"/>
              <a:t> лук и перемешивают. </a:t>
            </a:r>
            <a:endParaRPr lang="ru-RU" dirty="0"/>
          </a:p>
        </p:txBody>
      </p:sp>
      <p:pic>
        <p:nvPicPr>
          <p:cNvPr id="35842" name="Picture 2" descr="C:\Users\Админ\Desktop\мучные блюда\kapust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4380201" cy="276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6192688" cy="3960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любого мучного блюда сначала необходимо просеять муку через сито, таким образом мучная масса обогащается кислородом воздуха, удаляются посторонние примеси. Также просеянная мука обеспечивает воздушность теста, оно хорошо поддается раскатке и повышается припек изделия. Если тесто готовят с добавлением крахмала, то смешивают муку одновременно с просеиванием. Это правило касается всех видов теста. Далее в отдельную миску насыпают соль и растворяют ее в теплой воде, и частями соединят с мукой, постепенно добавляя воду, после чего замешивают тесто.</a:t>
            </a:r>
          </a:p>
          <a:p>
            <a:endParaRPr lang="ru-RU" dirty="0"/>
          </a:p>
        </p:txBody>
      </p:sp>
      <p:pic>
        <p:nvPicPr>
          <p:cNvPr id="5122" name="Picture 2" descr="C:\Users\Админ\Desktop\мучные блюда\faina-gold-maya-bl00-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437112"/>
            <a:ext cx="4557886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dirty="0" smtClean="0"/>
              <a:t>Готовое тесто делят на 2 части и раскатывают их на пласты толщиной 1-1,5 см. На один пласт кладут равномерно по всей поверхности фарш, накрывают его вторым пластом и защипывают.</a:t>
            </a:r>
            <a:endParaRPr lang="ru-RU" dirty="0"/>
          </a:p>
        </p:txBody>
      </p:sp>
      <p:pic>
        <p:nvPicPr>
          <p:cNvPr id="36867" name="Picture 3" descr="C:\Users\Админ\Desktop\мучные блюда\thumb_12659_s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338553" cy="2448272"/>
          </a:xfrm>
          <a:prstGeom prst="rect">
            <a:avLst/>
          </a:prstGeom>
          <a:noFill/>
        </p:spPr>
      </p:pic>
      <p:pic>
        <p:nvPicPr>
          <p:cNvPr id="36868" name="Picture 4" descr="C:\Users\Админ\Desktop\мучные блюда\thumb_12662_st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495103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dirty="0" smtClean="0"/>
              <a:t>Пироги укладывают на листы, предварительно смазанные маслом, для </a:t>
            </a:r>
            <a:r>
              <a:rPr lang="ru-RU" dirty="0" err="1" smtClean="0"/>
              <a:t>расстойки</a:t>
            </a:r>
            <a:r>
              <a:rPr lang="ru-RU" dirty="0" smtClean="0"/>
              <a:t>. За 5-10 мин перед выпечкой пироги смазывают яйцом, делают несколько проколов и выпекают при температуре 210-240°С в течение 40-45 мин.</a:t>
            </a:r>
            <a:endParaRPr lang="ru-RU" dirty="0"/>
          </a:p>
        </p:txBody>
      </p:sp>
      <p:pic>
        <p:nvPicPr>
          <p:cNvPr id="37891" name="Picture 3" descr="C:\Users\Админ\Desktop\мучные блюда\4_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Админ\Desktop\мучные блюда\73860327_album_picph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32848" cy="5593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6984776" cy="5328592"/>
          </a:xfrm>
        </p:spPr>
        <p:txBody>
          <a:bodyPr/>
          <a:lstStyle/>
          <a:p>
            <a:r>
              <a:rPr lang="ru-RU" dirty="0" smtClean="0"/>
              <a:t>Мука́ — продукт питания, получаемый в результате перемалывания зёрен различных культур. Мука может изготовляться из таких сортов хлебных зерновых культур как пшеница, полба, рожь, гречиха, овёс, ячмень, просо, кукуруза, рис и </a:t>
            </a:r>
            <a:r>
              <a:rPr lang="ru-RU" dirty="0" err="1" smtClean="0"/>
              <a:t>дагусса</a:t>
            </a:r>
            <a:r>
              <a:rPr lang="ru-RU" dirty="0" smtClean="0"/>
              <a:t>. Основную массу муки вырабатывают из пшеницы.</a:t>
            </a:r>
          </a:p>
          <a:p>
            <a:endParaRPr lang="ru-RU" dirty="0"/>
          </a:p>
        </p:txBody>
      </p:sp>
      <p:pic>
        <p:nvPicPr>
          <p:cNvPr id="6146" name="Picture 2" descr="C:\Users\Админ\Desktop\мучные блюда\corector_OPT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211935" cy="2952697"/>
          </a:xfrm>
          <a:prstGeom prst="rect">
            <a:avLst/>
          </a:prstGeom>
          <a:noFill/>
        </p:spPr>
      </p:pic>
      <p:pic>
        <p:nvPicPr>
          <p:cNvPr id="6147" name="Picture 3" descr="C:\Users\Админ\Desktop\мучные блюда\67305069_1_1000x700_prodam-muku-kredo-vysshego-i-1-sorta-alma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26602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136904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Тесто будет вкусным лишь при точном соблюдении рецептуры приготовления. Все зависит от вида теста, поскольку для каждого есть свои хитрости в приготовлении. Например, добавляемая вода должна быть следующей температуры: для кислого на дрожжах — теплая, для пресного — обыкновенная, для слоеного и сдобного — прохладная. Тесто нужно тщательно вмешивать, после тщательной обминки его скатывают в колобок и оставляют под влажной салфеткой на 10-15 минут. Чтобы тесто не прилипало к разделочной доске нужно обильно посыпать ее мукой, а также на скалку. Для того, чтобы тесто поднялось используют соду (погашенную уксусом) или кефир.</a:t>
            </a:r>
          </a:p>
          <a:p>
            <a:endParaRPr lang="ru-RU" dirty="0"/>
          </a:p>
        </p:txBody>
      </p:sp>
      <p:pic>
        <p:nvPicPr>
          <p:cNvPr id="7170" name="Picture 2" descr="C:\Users\Админ\Desktop\мучные блюда\10287939_97399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33056"/>
            <a:ext cx="3326507" cy="2606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Изделия из теста делят на следующие группы: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1. </a:t>
            </a:r>
            <a:r>
              <a:rPr lang="ru-RU" dirty="0" smtClean="0"/>
              <a:t>Мучные блюда- вареники, пельмени, блины, оладьи, блинчики. </a:t>
            </a:r>
            <a:br>
              <a:rPr lang="ru-RU" dirty="0" smtClean="0"/>
            </a:br>
            <a:r>
              <a:rPr lang="ru-RU" b="1" dirty="0" smtClean="0"/>
              <a:t>2. </a:t>
            </a:r>
            <a:r>
              <a:rPr lang="ru-RU" dirty="0" smtClean="0"/>
              <a:t>Мучные кулинарные изделия – пирожки, расстегаи, кулебяка, ватрушки, пироги. </a:t>
            </a:r>
            <a:br>
              <a:rPr lang="ru-RU" dirty="0" smtClean="0"/>
            </a:br>
            <a:r>
              <a:rPr lang="ru-RU" b="1" dirty="0" smtClean="0"/>
              <a:t>3. </a:t>
            </a:r>
            <a:r>
              <a:rPr lang="ru-RU" dirty="0" smtClean="0"/>
              <a:t>Мучные гарниры – лапша </a:t>
            </a:r>
            <a:br>
              <a:rPr lang="ru-RU" dirty="0" smtClean="0"/>
            </a:br>
            <a:r>
              <a:rPr lang="ru-RU" dirty="0" smtClean="0"/>
              <a:t>домашняя, клецки, </a:t>
            </a:r>
            <a:br>
              <a:rPr lang="ru-RU" dirty="0" smtClean="0"/>
            </a:br>
            <a:r>
              <a:rPr lang="ru-RU" dirty="0" smtClean="0"/>
              <a:t>профитроли, корзиночки. </a:t>
            </a:r>
          </a:p>
          <a:p>
            <a:endParaRPr lang="ru-RU" dirty="0" smtClean="0"/>
          </a:p>
        </p:txBody>
      </p:sp>
      <p:pic>
        <p:nvPicPr>
          <p:cNvPr id="1026" name="Picture 2" descr="C:\Users\Админ\Desktop\0-61319-d4b8b8b2-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100967" cy="1872208"/>
          </a:xfrm>
          <a:prstGeom prst="rect">
            <a:avLst/>
          </a:prstGeom>
          <a:noFill/>
        </p:spPr>
      </p:pic>
      <p:pic>
        <p:nvPicPr>
          <p:cNvPr id="1027" name="Picture 3" descr="C:\Users\Админ\Desktop\17b02e27c6bcfcc11f17876912160b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581128"/>
            <a:ext cx="3389362" cy="2037966"/>
          </a:xfrm>
          <a:prstGeom prst="rect">
            <a:avLst/>
          </a:prstGeom>
          <a:noFill/>
        </p:spPr>
      </p:pic>
      <p:pic>
        <p:nvPicPr>
          <p:cNvPr id="1028" name="Picture 4" descr="C:\Users\Админ\Desktop\36200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81128"/>
            <a:ext cx="3688453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Приготавливают изделия в кондитерском цехе. Основное оборудование – тестомесильная, раскаточная и </a:t>
            </a:r>
            <a:r>
              <a:rPr lang="ru-RU" dirty="0" err="1" smtClean="0"/>
              <a:t>взбивальная</a:t>
            </a:r>
            <a:r>
              <a:rPr lang="ru-RU" dirty="0" smtClean="0"/>
              <a:t> машины, </a:t>
            </a:r>
            <a:r>
              <a:rPr lang="ru-RU" dirty="0" err="1" smtClean="0"/>
              <a:t>просеиватели</a:t>
            </a:r>
            <a:r>
              <a:rPr lang="ru-RU" dirty="0" smtClean="0"/>
              <a:t>, передвижные стеллажи, производственные столы с деревянным покрытием.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В цехе должно быть в достаточном количестве посуда и инвентарь: </a:t>
            </a:r>
            <a:r>
              <a:rPr lang="ru-RU" dirty="0" err="1" smtClean="0"/>
              <a:t>наплитные</a:t>
            </a:r>
            <a:r>
              <a:rPr lang="ru-RU" dirty="0" smtClean="0"/>
              <a:t> котлы, кастрюли, сита с ячейками разного размера, противни, скалки, весы, формочки, кондитерские листы, выемки, резцы для теста, набор кондитерских наконечников и мешков, ножи и др.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1314</Words>
  <Application>Microsoft Office PowerPoint</Application>
  <PresentationFormat>Экран (4:3)</PresentationFormat>
  <Paragraphs>139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Эркер</vt:lpstr>
      <vt:lpstr>Мучные блюда. </vt:lpstr>
      <vt:lpstr>Особенности мучных изделии: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МУЧНЫЕ КУЛИНАРНЫЕ ИЗДЕЛИЯ</vt:lpstr>
      <vt:lpstr>Слайд 11</vt:lpstr>
      <vt:lpstr>Слайд 12</vt:lpstr>
      <vt:lpstr>Требования к изделию: </vt:lpstr>
      <vt:lpstr>Приготовление блинов </vt:lpstr>
      <vt:lpstr>Начинки для блинов</vt:lpstr>
      <vt:lpstr>Блинчики с медом </vt:lpstr>
      <vt:lpstr>Технология приготовления</vt:lpstr>
      <vt:lpstr>Слайд 18</vt:lpstr>
      <vt:lpstr>Слайд 19</vt:lpstr>
      <vt:lpstr>Вареники.</vt:lpstr>
      <vt:lpstr> </vt:lpstr>
      <vt:lpstr>Вареники с творогом.</vt:lpstr>
      <vt:lpstr>Требования к изделию: </vt:lpstr>
      <vt:lpstr>Приготовление </vt:lpstr>
      <vt:lpstr>Слайд 25</vt:lpstr>
      <vt:lpstr>Слайд 26</vt:lpstr>
      <vt:lpstr> </vt:lpstr>
      <vt:lpstr>Оладьи  </vt:lpstr>
      <vt:lpstr>Слайд 29</vt:lpstr>
      <vt:lpstr>Требования к изделию: </vt:lpstr>
      <vt:lpstr>Оладьи с изюмом</vt:lpstr>
      <vt:lpstr>Технология приготовления</vt:lpstr>
      <vt:lpstr>Слайд 33</vt:lpstr>
      <vt:lpstr>Слайд 34</vt:lpstr>
      <vt:lpstr>Пельмени </vt:lpstr>
      <vt:lpstr>Слайд 36</vt:lpstr>
      <vt:lpstr>Используемые продукты: </vt:lpstr>
      <vt:lpstr>Требования к изделию: </vt:lpstr>
      <vt:lpstr>Технология приготовления:</vt:lpstr>
      <vt:lpstr>Слайд 40</vt:lpstr>
      <vt:lpstr>Слайд 41</vt:lpstr>
      <vt:lpstr>Слайд 42</vt:lpstr>
      <vt:lpstr>Слайд 43</vt:lpstr>
      <vt:lpstr>Пирог.</vt:lpstr>
      <vt:lpstr>Слайд 45</vt:lpstr>
      <vt:lpstr>Слайд 46</vt:lpstr>
      <vt:lpstr>Пирог с капустой  </vt:lpstr>
      <vt:lpstr>Требования к изделию: </vt:lpstr>
      <vt:lpstr>Технология приготовления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27</cp:revision>
  <dcterms:created xsi:type="dcterms:W3CDTF">2015-05-03T08:20:02Z</dcterms:created>
  <dcterms:modified xsi:type="dcterms:W3CDTF">2020-04-07T12:48:39Z</dcterms:modified>
</cp:coreProperties>
</file>